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8"/>
  </p:notesMasterIdLst>
  <p:sldIdLst>
    <p:sldId id="256" r:id="rId2"/>
    <p:sldId id="257" r:id="rId3"/>
    <p:sldId id="258" r:id="rId4"/>
    <p:sldId id="260" r:id="rId5"/>
    <p:sldId id="261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7" r:id="rId20"/>
    <p:sldId id="278" r:id="rId21"/>
    <p:sldId id="279" r:id="rId22"/>
    <p:sldId id="280" r:id="rId23"/>
    <p:sldId id="281" r:id="rId24"/>
    <p:sldId id="282" r:id="rId25"/>
    <p:sldId id="259" r:id="rId26"/>
    <p:sldId id="283" r:id="rId27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457200" algn="l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914400" algn="l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1371600" algn="l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1828800" algn="l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2286000" algn="l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2743200" algn="l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3200400" algn="l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3657600" algn="l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4D5D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381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89"/>
  </p:normalViewPr>
  <p:slideViewPr>
    <p:cSldViewPr snapToGrid="0">
      <p:cViewPr varScale="1">
        <p:scale>
          <a:sx n="45" d="100"/>
          <a:sy n="45" d="100"/>
        </p:scale>
        <p:origin x="232" y="5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05" name="Shape 205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Shape 240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41" name="Shape 241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La Agenda se debatirá en 2 grandes grupos con agentes interesados de la isla: organizaciones sociales, empresas instaladoras, productoras y operadoras del sistema, asociaciones, universidad, centros tecnológicos, etc. </a:t>
            </a:r>
            <a:br/>
            <a:br/>
            <a:r>
              <a:t>Por otro lado, también se iniciará un proceso de participación a través de nuestra web https://participa.grancanaria.com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Shape 248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49" name="Shape 249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La Agenda se debatirá en 2 grandes grupos con agentes interesados de la isla: organizaciones sociales, empresas instaladoras, productoras y operadoras del sistema, asociaciones, universidad, centros tecnológicos, etc. </a:t>
            </a:r>
            <a:br/>
            <a:br/>
            <a:r>
              <a:t>Por otro lado, también se iniciará un proceso de participación a través de nuestra web https://participa.grancanaria.com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Shape 270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71" name="Shape 271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Antes que nada, quisiera resaltar que la Agenda de Transición Energética de Gran Canaria está estrechamente alineada con los objetivos climáticos tanto a nivel europeo, estatal como autonómico. Esto implica que el desarrollo de la agenda se enmarca en un contexto más amplio de compromiso internacional para abordar el cambio climático y promover la transición hacia un modelo energético más sostenible y resiliente.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Shape 287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88" name="Shape 28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La agenda tiene en cuenta el contexto social, ambiental y energético en el que nos movemos en la actualidad:</a:t>
            </a:r>
          </a:p>
          <a:p>
            <a:r>
              <a:t>•	Preservar el entorno natural y cultural de Gran Canaria.</a:t>
            </a:r>
          </a:p>
          <a:p>
            <a:r>
              <a:t>•	Compromiso social y político hacia un modelo energético basado en renovables.</a:t>
            </a:r>
          </a:p>
          <a:p>
            <a:r>
              <a:t>•	Garantizar la soberanía energética y mejorar la salud de la población.</a:t>
            </a:r>
          </a:p>
          <a:p>
            <a:r>
              <a:t>•	Gran Canaria como un laboratorio innovador para el desarrollo de tecnologías renovables.</a:t>
            </a:r>
          </a:p>
          <a:p>
            <a:r>
              <a:t>•	Mejorar la resiliencia climática y promover la economía baja en carbono.</a:t>
            </a:r>
          </a:p>
          <a:p>
            <a:r>
              <a:t>•	Presenta el Diagnóstico Energético previo (2022) como base para la Agenda de Transición Energética.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Shape 31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12" name="Shape 312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b="1"/>
              <a:t>Valores</a:t>
            </a:r>
            <a:r>
              <a:t> sobre los que se sustenta:</a:t>
            </a:r>
          </a:p>
          <a:p>
            <a:r>
              <a:t>•	Enfatiza la innovación en el desarrollo de tecnologías renovables.</a:t>
            </a:r>
          </a:p>
          <a:p>
            <a:r>
              <a:t>•	Destaca la importancia de garantizar la seguridad en el suministro.</a:t>
            </a:r>
          </a:p>
          <a:p>
            <a:r>
              <a:t>•	Subraya la integración paisajística y la sostenibilidad ambiental.</a:t>
            </a:r>
          </a:p>
          <a:p>
            <a:r>
              <a:t>•	Muestra el compromiso con la participación ciudadana en el proceso de transición energética.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Shape 23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32" name="Shape 232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Me complace anunciar que el Cabildo de Gran Canaria está dando un paso significativo hacia un futuro más sostenible y autosuficiente con el inicio de un proceso de participación ciudadana para la creación de una </a:t>
            </a:r>
            <a:r>
              <a:rPr b="1"/>
              <a:t>Agenda de Transición Energética</a:t>
            </a:r>
            <a:r>
              <a:t>. Nuestro objetivo es claro: hacer que la vida en la isla sea más sostenible, reduciendo nuestra dependencia de los combustibles fósiles y promoviendo el uso de fuentes de energía renovable.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resentacion_1920x1080_3.png" descr="presentacion_1920x1080_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15" name="Autor y fecha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1340" y="11859862"/>
            <a:ext cx="21971003" cy="636979"/>
          </a:xfrm>
          <a:prstGeom prst="rect">
            <a:avLst/>
          </a:prstGeom>
        </p:spPr>
        <p:txBody>
          <a:bodyPr lIns="45719" tIns="45719" rIns="45719" bIns="45719" anchor="ctr"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3000">
                <a:solidFill>
                  <a:srgbClr val="5DADA6"/>
                </a:solidFill>
                <a:latin typeface="Lato Bold"/>
                <a:ea typeface="Lato Bold"/>
                <a:cs typeface="Lato Bold"/>
                <a:sym typeface="Lato Bold"/>
              </a:defRPr>
            </a:lvl1pPr>
          </a:lstStyle>
          <a:p>
            <a:r>
              <a:t>Autor y fecha</a:t>
            </a:r>
          </a:p>
        </p:txBody>
      </p:sp>
      <p:sp>
        <p:nvSpPr>
          <p:cNvPr id="16" name="Título de la presentación"/>
          <p:cNvSpPr txBox="1">
            <a:spLocks noGrp="1"/>
          </p:cNvSpPr>
          <p:nvPr>
            <p:ph type="title" hasCustomPrompt="1"/>
          </p:nvPr>
        </p:nvSpPr>
        <p:spPr>
          <a:xfrm>
            <a:off x="1206496" y="4884953"/>
            <a:ext cx="21971004" cy="3275490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90000"/>
              </a:lnSpc>
              <a:defRPr sz="11600" spc="-232">
                <a:solidFill>
                  <a:srgbClr val="1C4886"/>
                </a:solidFill>
              </a:defRPr>
            </a:lvl1pPr>
          </a:lstStyle>
          <a:p>
            <a:r>
              <a:t>Título de la presentación</a:t>
            </a:r>
          </a:p>
        </p:txBody>
      </p:sp>
      <p:sp>
        <p:nvSpPr>
          <p:cNvPr id="17" name="Nivel de texto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8752852"/>
            <a:ext cx="21971000" cy="1905001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Lato Bold"/>
                <a:ea typeface="Lato Bold"/>
                <a:cs typeface="Lato Bold"/>
                <a:sym typeface="Lato Bold"/>
              </a:defRPr>
            </a:lvl1pPr>
            <a:lvl2pPr marL="0" indent="4572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Lato Bold"/>
                <a:ea typeface="Lato Bold"/>
                <a:cs typeface="Lato Bold"/>
                <a:sym typeface="Lato Bold"/>
              </a:defRPr>
            </a:lvl2pPr>
            <a:lvl3pPr marL="0" indent="9144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Lato Bold"/>
                <a:ea typeface="Lato Bold"/>
                <a:cs typeface="Lato Bold"/>
                <a:sym typeface="Lato Bold"/>
              </a:defRPr>
            </a:lvl3pPr>
            <a:lvl4pPr marL="0" indent="13716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Lato Bold"/>
                <a:ea typeface="Lato Bold"/>
                <a:cs typeface="Lato Bold"/>
                <a:sym typeface="Lato Bold"/>
              </a:defRPr>
            </a:lvl4pPr>
            <a:lvl5pPr marL="0" indent="18288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Lato Bold"/>
                <a:ea typeface="Lato Bold"/>
                <a:cs typeface="Lato Bold"/>
                <a:sym typeface="Lato Bold"/>
              </a:defRPr>
            </a:lvl5pPr>
          </a:lstStyle>
          <a:p>
            <a:r>
              <a:t>Subtítulo de la presentación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pic>
        <p:nvPicPr>
          <p:cNvPr id="18" name="presentacion_1920x1080_2.png" descr="presentacion_1920x1080_2.png"/>
          <p:cNvPicPr>
            <a:picLocks noChangeAspect="1"/>
          </p:cNvPicPr>
          <p:nvPr/>
        </p:nvPicPr>
        <p:blipFill>
          <a:blip r:embed="rId3"/>
          <a:srcRect l="28775" r="28775" b="70318"/>
          <a:stretch>
            <a:fillRect/>
          </a:stretch>
        </p:blipFill>
        <p:spPr>
          <a:xfrm>
            <a:off x="7016515" y="0"/>
            <a:ext cx="10350969" cy="4071101"/>
          </a:xfrm>
          <a:prstGeom prst="rect">
            <a:avLst/>
          </a:prstGeom>
          <a:ln w="12700">
            <a:miter lim="400000"/>
          </a:ln>
        </p:spPr>
      </p:pic>
      <p:sp>
        <p:nvSpPr>
          <p:cNvPr id="19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11755475" y="13074598"/>
            <a:ext cx="430277" cy="381001"/>
          </a:xfrm>
          <a:prstGeom prst="rect">
            <a:avLst/>
          </a:prstGeom>
        </p:spPr>
        <p:txBody>
          <a:bodyPr wrap="none" lIns="50800" tIns="50800" rIns="50800" bIns="50800"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En blanco turques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presentacion_1920x1080_14.png" descr="presentacion_1920x1080_1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11" name="presentacion_1920x1080_49.png" descr="presentacion_1920x1080_49.png"/>
          <p:cNvPicPr>
            <a:picLocks noChangeAspect="1"/>
          </p:cNvPicPr>
          <p:nvPr/>
        </p:nvPicPr>
        <p:blipFill>
          <a:blip r:embed="rId3"/>
          <a:srcRect r="77696" b="87519"/>
          <a:stretch>
            <a:fillRect/>
          </a:stretch>
        </p:blipFill>
        <p:spPr>
          <a:xfrm>
            <a:off x="0" y="0"/>
            <a:ext cx="5438597" cy="1711840"/>
          </a:xfrm>
          <a:prstGeom prst="rect">
            <a:avLst/>
          </a:prstGeom>
          <a:ln w="12700">
            <a:miter lim="400000"/>
          </a:ln>
        </p:spPr>
      </p:pic>
      <p:sp>
        <p:nvSpPr>
          <p:cNvPr id="112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23790842" y="-14868"/>
            <a:ext cx="582677" cy="533401"/>
          </a:xfrm>
          <a:prstGeom prst="rect">
            <a:avLst/>
          </a:prstGeom>
        </p:spPr>
        <p:txBody>
          <a:bodyPr wrap="none"/>
          <a:lstStyle>
            <a:lvl1pPr>
              <a:defRPr>
                <a:solidFill>
                  <a:srgbClr val="60B1AB"/>
                </a:solidFill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  <p:pic>
        <p:nvPicPr>
          <p:cNvPr id="113" name="presentacion_1920x1080_73.png" descr="presentacion_1920x1080_73.png"/>
          <p:cNvPicPr>
            <a:picLocks noChangeAspect="1"/>
          </p:cNvPicPr>
          <p:nvPr/>
        </p:nvPicPr>
        <p:blipFill>
          <a:blip r:embed="rId4"/>
          <a:srcRect r="67117" b="87635"/>
          <a:stretch>
            <a:fillRect/>
          </a:stretch>
        </p:blipFill>
        <p:spPr>
          <a:xfrm>
            <a:off x="0" y="0"/>
            <a:ext cx="8018182" cy="169588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ramado turques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presentacion_1920x1080_8.png" descr="presentacion_1920x1080_8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21" name="presentacion_1920x1080_14.png" descr="presentacion_1920x1080_14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122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23790842" y="2065"/>
            <a:ext cx="582677" cy="533401"/>
          </a:xfrm>
          <a:prstGeom prst="rect">
            <a:avLst/>
          </a:prstGeom>
        </p:spPr>
        <p:txBody>
          <a:bodyPr wrap="none"/>
          <a:lstStyle>
            <a:lvl1pPr>
              <a:defRPr>
                <a:solidFill>
                  <a:srgbClr val="5DADA6"/>
                </a:solidFill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  <p:pic>
        <p:nvPicPr>
          <p:cNvPr id="123" name="presentacion_1920x1080_73.png" descr="presentacion_1920x1080_73.png"/>
          <p:cNvPicPr>
            <a:picLocks noChangeAspect="1"/>
          </p:cNvPicPr>
          <p:nvPr/>
        </p:nvPicPr>
        <p:blipFill>
          <a:blip r:embed="rId4"/>
          <a:srcRect r="67117" b="87635"/>
          <a:stretch>
            <a:fillRect/>
          </a:stretch>
        </p:blipFill>
        <p:spPr>
          <a:xfrm>
            <a:off x="0" y="0"/>
            <a:ext cx="8018182" cy="169588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ramado ver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presentacion_1920x1080_8.png" descr="presentacion_1920x1080_8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31" name="presentacion_1920x1080_15.png" descr="presentacion_1920x1080_1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132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23795074" y="1190"/>
            <a:ext cx="582677" cy="533401"/>
          </a:xfrm>
          <a:prstGeom prst="rect">
            <a:avLst/>
          </a:prstGeom>
        </p:spPr>
        <p:txBody>
          <a:bodyPr wrap="none"/>
          <a:lstStyle/>
          <a:p>
            <a:fld id="{86CB4B4D-7CA3-9044-876B-883B54F8677D}" type="slidenum">
              <a:t>‹Nº›</a:t>
            </a:fld>
            <a:endParaRPr/>
          </a:p>
        </p:txBody>
      </p:sp>
      <p:pic>
        <p:nvPicPr>
          <p:cNvPr id="133" name="presentacion_1920x1080_72.png" descr="presentacion_1920x1080_72.png"/>
          <p:cNvPicPr>
            <a:picLocks noChangeAspect="1"/>
          </p:cNvPicPr>
          <p:nvPr/>
        </p:nvPicPr>
        <p:blipFill>
          <a:blip r:embed="rId4"/>
          <a:srcRect r="67382" b="87196"/>
          <a:stretch>
            <a:fillRect/>
          </a:stretch>
        </p:blipFill>
        <p:spPr>
          <a:xfrm>
            <a:off x="0" y="0"/>
            <a:ext cx="7953386" cy="175608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cl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presentacion_1920x1080_8.png" descr="presentacion_1920x1080_8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141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23795074" y="2065"/>
            <a:ext cx="582677" cy="533401"/>
          </a:xfrm>
          <a:prstGeom prst="rect">
            <a:avLst/>
          </a:prstGeom>
        </p:spPr>
        <p:txBody>
          <a:bodyPr wrap="none"/>
          <a:lstStyle/>
          <a:p>
            <a:fld id="{86CB4B4D-7CA3-9044-876B-883B54F8677D}" type="slidenum">
              <a:t>‹Nº›</a:t>
            </a:fld>
            <a:endParaRPr/>
          </a:p>
        </p:txBody>
      </p:sp>
      <p:pic>
        <p:nvPicPr>
          <p:cNvPr id="142" name="presentacion_1920x1080_15.png" descr="presentacion_1920x1080_1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143" name="Nivel de texto 1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920843"/>
            <a:ext cx="21971000" cy="387431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1600" i="1" spc="-232">
                <a:latin typeface="+mn-lt"/>
                <a:ea typeface="+mn-ea"/>
                <a:cs typeface="+mn-cs"/>
                <a:sym typeface="Lato Black"/>
              </a:defRPr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z="11600" i="1" spc="-232">
                <a:latin typeface="+mn-lt"/>
                <a:ea typeface="+mn-ea"/>
                <a:cs typeface="+mn-cs"/>
                <a:sym typeface="Lato Black"/>
              </a:defRPr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z="11600" i="1" spc="-232">
                <a:latin typeface="+mn-lt"/>
                <a:ea typeface="+mn-ea"/>
                <a:cs typeface="+mn-cs"/>
                <a:sym typeface="Lato Black"/>
              </a:defRPr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z="11600" i="1" spc="-232">
                <a:latin typeface="+mn-lt"/>
                <a:ea typeface="+mn-ea"/>
                <a:cs typeface="+mn-cs"/>
                <a:sym typeface="Lato Black"/>
              </a:defRPr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z="11600" i="1" spc="-232">
                <a:latin typeface="+mn-lt"/>
                <a:ea typeface="+mn-ea"/>
                <a:cs typeface="+mn-cs"/>
                <a:sym typeface="Lato Black"/>
              </a:defRPr>
            </a:lvl5pPr>
          </a:lstStyle>
          <a:p>
            <a:r>
              <a:t>Declaración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pic>
        <p:nvPicPr>
          <p:cNvPr id="144" name="presentacion_1920x1080_72.png" descr="presentacion_1920x1080_72.png"/>
          <p:cNvPicPr>
            <a:picLocks noChangeAspect="1"/>
          </p:cNvPicPr>
          <p:nvPr/>
        </p:nvPicPr>
        <p:blipFill>
          <a:blip r:embed="rId4"/>
          <a:srcRect r="67382" b="87196"/>
          <a:stretch>
            <a:fillRect/>
          </a:stretch>
        </p:blipFill>
        <p:spPr>
          <a:xfrm>
            <a:off x="0" y="0"/>
            <a:ext cx="7953386" cy="175608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ato importan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presentacion_1920x1080_8.png" descr="presentacion_1920x1080_8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52" name="presentacion_1920x1080_15.png" descr="presentacion_1920x1080_1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153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23795076" y="2065"/>
            <a:ext cx="582677" cy="533401"/>
          </a:xfrm>
          <a:prstGeom prst="rect">
            <a:avLst/>
          </a:prstGeom>
        </p:spPr>
        <p:txBody>
          <a:bodyPr wrap="none"/>
          <a:lstStyle/>
          <a:p>
            <a:fld id="{86CB4B4D-7CA3-9044-876B-883B54F8677D}" type="slidenum">
              <a:t>‹Nº›</a:t>
            </a:fld>
            <a:endParaRPr/>
          </a:p>
        </p:txBody>
      </p:sp>
      <p:sp>
        <p:nvSpPr>
          <p:cNvPr id="154" name="Información fáctica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9983737"/>
            <a:ext cx="21971000" cy="9347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>
                <a:latin typeface="Lato Bold"/>
                <a:ea typeface="Lato Bold"/>
                <a:cs typeface="Lato Bold"/>
                <a:sym typeface="Lato Bold"/>
              </a:defRPr>
            </a:lvl1pPr>
          </a:lstStyle>
          <a:p>
            <a:r>
              <a:t>Información fáctica</a:t>
            </a:r>
          </a:p>
        </p:txBody>
      </p:sp>
      <p:sp>
        <p:nvSpPr>
          <p:cNvPr id="155" name="Nivel de texto 1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2797484"/>
            <a:ext cx="21971000" cy="7241583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25000" spc="-250">
                <a:latin typeface="+mn-lt"/>
                <a:ea typeface="+mn-ea"/>
                <a:cs typeface="+mn-cs"/>
                <a:sym typeface="Lato Black"/>
              </a:defRPr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z="25000" spc="-250">
                <a:latin typeface="+mn-lt"/>
                <a:ea typeface="+mn-ea"/>
                <a:cs typeface="+mn-cs"/>
                <a:sym typeface="Lato Black"/>
              </a:defRPr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z="25000" spc="-250">
                <a:latin typeface="+mn-lt"/>
                <a:ea typeface="+mn-ea"/>
                <a:cs typeface="+mn-cs"/>
                <a:sym typeface="Lato Black"/>
              </a:defRPr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z="25000" spc="-250">
                <a:latin typeface="+mn-lt"/>
                <a:ea typeface="+mn-ea"/>
                <a:cs typeface="+mn-cs"/>
                <a:sym typeface="Lato Black"/>
              </a:defRPr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z="25000" spc="-250">
                <a:latin typeface="+mn-lt"/>
                <a:ea typeface="+mn-ea"/>
                <a:cs typeface="+mn-cs"/>
                <a:sym typeface="Lato Black"/>
              </a:defRPr>
            </a:lvl5pPr>
          </a:lstStyle>
          <a:p>
            <a:r>
              <a:t>100 %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pic>
        <p:nvPicPr>
          <p:cNvPr id="156" name="presentacion_1920x1080_72.png" descr="presentacion_1920x1080_72.png"/>
          <p:cNvPicPr>
            <a:picLocks noChangeAspect="1"/>
          </p:cNvPicPr>
          <p:nvPr/>
        </p:nvPicPr>
        <p:blipFill>
          <a:blip r:embed="rId4"/>
          <a:srcRect r="67382" b="87196"/>
          <a:stretch>
            <a:fillRect/>
          </a:stretch>
        </p:blipFill>
        <p:spPr>
          <a:xfrm>
            <a:off x="0" y="0"/>
            <a:ext cx="7953386" cy="175608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estaña ver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presentacion_1920x1080_68.png" descr="presentacion_1920x1080_68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164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  <p:sp>
        <p:nvSpPr>
          <p:cNvPr id="165" name="Título de la diapositiva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Título de la diapositiva</a:t>
            </a:r>
          </a:p>
        </p:txBody>
      </p:sp>
      <p:sp>
        <p:nvSpPr>
          <p:cNvPr id="166" name="Subtítulo de la diapositiva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3193784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solidFill>
                  <a:srgbClr val="B4C942"/>
                </a:solidFill>
                <a:latin typeface="Lato Bold"/>
                <a:ea typeface="Lato Bold"/>
                <a:cs typeface="Lato Bold"/>
                <a:sym typeface="Lato Bold"/>
              </a:defRPr>
            </a:lvl1pPr>
          </a:lstStyle>
          <a:p>
            <a:r>
              <a:t>Subtítulo de la diapositiva</a:t>
            </a:r>
          </a:p>
        </p:txBody>
      </p:sp>
      <p:sp>
        <p:nvSpPr>
          <p:cNvPr id="167" name="Nivel de texto 1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Texto de viñeta de la diapositiva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estaña turques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presentacion_1920x1080_69.png" descr="presentacion_1920x1080_69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175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  <p:sp>
        <p:nvSpPr>
          <p:cNvPr id="176" name="Título de la diapositiva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Título de la diapositiva</a:t>
            </a:r>
          </a:p>
        </p:txBody>
      </p:sp>
      <p:sp>
        <p:nvSpPr>
          <p:cNvPr id="177" name="Subtítulo de la diapositiva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3193784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solidFill>
                  <a:srgbClr val="B4C942"/>
                </a:solidFill>
                <a:latin typeface="Lato Bold"/>
                <a:ea typeface="Lato Bold"/>
                <a:cs typeface="Lato Bold"/>
                <a:sym typeface="Lato Bold"/>
              </a:defRPr>
            </a:lvl1pPr>
          </a:lstStyle>
          <a:p>
            <a:r>
              <a:t>Subtítulo de la diapositiva</a:t>
            </a:r>
          </a:p>
        </p:txBody>
      </p:sp>
      <p:sp>
        <p:nvSpPr>
          <p:cNvPr id="178" name="Nivel de texto 1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Texto de viñeta de la diapositiva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estaña az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" name="presentacion_1920x1080_70.png" descr="presentacion_1920x1080_7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186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  <p:sp>
        <p:nvSpPr>
          <p:cNvPr id="187" name="Título de la diapositiva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Título de la diapositiva</a:t>
            </a:r>
          </a:p>
        </p:txBody>
      </p:sp>
      <p:sp>
        <p:nvSpPr>
          <p:cNvPr id="188" name="Subtítulo de la diapositiva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3193784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solidFill>
                  <a:srgbClr val="B4C942"/>
                </a:solidFill>
                <a:latin typeface="Lato Bold"/>
                <a:ea typeface="Lato Bold"/>
                <a:cs typeface="Lato Bold"/>
                <a:sym typeface="Lato Bold"/>
              </a:defRPr>
            </a:lvl1pPr>
          </a:lstStyle>
          <a:p>
            <a:r>
              <a:t>Subtítulo de la diapositiva</a:t>
            </a:r>
          </a:p>
        </p:txBody>
      </p:sp>
      <p:sp>
        <p:nvSpPr>
          <p:cNvPr id="189" name="Nivel de texto 1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Texto de viñeta de la diapositiva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</p:spTree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IER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" name="presentacion_1920x1080_4.png" descr="presentacion_1920x1080_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97" name="Imagen" descr="Image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9880" y="4841240"/>
            <a:ext cx="13876324" cy="4287520"/>
          </a:xfrm>
          <a:prstGeom prst="rect">
            <a:avLst/>
          </a:prstGeom>
          <a:ln w="12700">
            <a:miter lim="400000"/>
          </a:ln>
        </p:spPr>
      </p:pic>
      <p:sp>
        <p:nvSpPr>
          <p:cNvPr id="198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23790842" y="2065"/>
            <a:ext cx="582677" cy="533401"/>
          </a:xfrm>
          <a:prstGeom prst="rect">
            <a:avLst/>
          </a:prstGeom>
        </p:spPr>
        <p:txBody>
          <a:bodyPr wrap="none"/>
          <a:lstStyle>
            <a:lvl1pPr>
              <a:defRPr>
                <a:solidFill>
                  <a:srgbClr val="C6C6C6"/>
                </a:solidFill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ción degrad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resentacion_1920x1080_4.png" descr="presentacion_1920x1080_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27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23812008" y="9988"/>
            <a:ext cx="582677" cy="533401"/>
          </a:xfrm>
          <a:prstGeom prst="rect">
            <a:avLst/>
          </a:prstGeom>
        </p:spPr>
        <p:txBody>
          <a:bodyPr wrap="none"/>
          <a:lstStyle/>
          <a:p>
            <a:fld id="{86CB4B4D-7CA3-9044-876B-883B54F8677D}" type="slidenum">
              <a:t>‹Nº›</a:t>
            </a:fld>
            <a:endParaRPr/>
          </a:p>
        </p:txBody>
      </p:sp>
      <p:pic>
        <p:nvPicPr>
          <p:cNvPr id="28" name="presentacion_1920x1080_13.png" descr="presentacion_1920x1080_1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29" name="Título de sección"/>
          <p:cNvSpPr txBox="1">
            <a:spLocks noGrp="1"/>
          </p:cNvSpPr>
          <p:nvPr>
            <p:ph type="title" hasCustomPrompt="1"/>
          </p:nvPr>
        </p:nvSpPr>
        <p:spPr>
          <a:xfrm>
            <a:off x="1206496" y="4533900"/>
            <a:ext cx="21971004" cy="4648200"/>
          </a:xfrm>
          <a:prstGeom prst="rect">
            <a:avLst/>
          </a:prstGeom>
        </p:spPr>
        <p:txBody>
          <a:bodyPr anchor="ctr"/>
          <a:lstStyle>
            <a:lvl1pPr>
              <a:defRPr sz="11600" i="1" spc="-232">
                <a:solidFill>
                  <a:srgbClr val="FFFFFF"/>
                </a:solidFill>
                <a:latin typeface="Lato Bold"/>
                <a:ea typeface="Lato Bold"/>
                <a:cs typeface="Lato Bold"/>
                <a:sym typeface="Lato Bold"/>
              </a:defRPr>
            </a:lvl1pPr>
          </a:lstStyle>
          <a:p>
            <a:r>
              <a:t>Título de sección</a:t>
            </a:r>
          </a:p>
        </p:txBody>
      </p:sp>
      <p:pic>
        <p:nvPicPr>
          <p:cNvPr id="30" name="presentacion_1920x1080_76.png" descr="presentacion_1920x1080_76.png"/>
          <p:cNvPicPr>
            <a:picLocks noChangeAspect="1"/>
          </p:cNvPicPr>
          <p:nvPr/>
        </p:nvPicPr>
        <p:blipFill>
          <a:blip r:embed="rId4"/>
          <a:srcRect r="67417" b="87243"/>
          <a:stretch>
            <a:fillRect/>
          </a:stretch>
        </p:blipFill>
        <p:spPr>
          <a:xfrm>
            <a:off x="0" y="0"/>
            <a:ext cx="7944964" cy="174966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ción turques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resentacion_1920x1080_6.png" descr="presentacion_1920x1080_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38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23820474" y="1521"/>
            <a:ext cx="557277" cy="508001"/>
          </a:xfrm>
          <a:prstGeom prst="rect">
            <a:avLst/>
          </a:prstGeom>
        </p:spPr>
        <p:txBody>
          <a:bodyPr wrap="none" lIns="114300" tIns="114300" rIns="114300" bIns="114300"/>
          <a:lstStyle/>
          <a:p>
            <a:fld id="{86CB4B4D-7CA3-9044-876B-883B54F8677D}" type="slidenum">
              <a:t>‹Nº›</a:t>
            </a:fld>
            <a:endParaRPr/>
          </a:p>
        </p:txBody>
      </p:sp>
      <p:pic>
        <p:nvPicPr>
          <p:cNvPr id="39" name="presentacion_1920x1080_14.png" descr="presentacion_1920x1080_14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40" name="Título de sección"/>
          <p:cNvSpPr txBox="1">
            <a:spLocks noGrp="1"/>
          </p:cNvSpPr>
          <p:nvPr>
            <p:ph type="title" hasCustomPrompt="1"/>
          </p:nvPr>
        </p:nvSpPr>
        <p:spPr>
          <a:xfrm>
            <a:off x="1206496" y="4533900"/>
            <a:ext cx="21971004" cy="4648200"/>
          </a:xfrm>
          <a:prstGeom prst="rect">
            <a:avLst/>
          </a:prstGeom>
        </p:spPr>
        <p:txBody>
          <a:bodyPr anchor="ctr"/>
          <a:lstStyle>
            <a:lvl1pPr>
              <a:defRPr sz="11600" i="1" spc="-232">
                <a:solidFill>
                  <a:srgbClr val="FFFFFF"/>
                </a:solidFill>
                <a:latin typeface="Lato Bold"/>
                <a:ea typeface="Lato Bold"/>
                <a:cs typeface="Lato Bold"/>
                <a:sym typeface="Lato Bold"/>
              </a:defRPr>
            </a:lvl1pPr>
          </a:lstStyle>
          <a:p>
            <a:r>
              <a:t>Título de sección</a:t>
            </a:r>
          </a:p>
        </p:txBody>
      </p:sp>
      <p:pic>
        <p:nvPicPr>
          <p:cNvPr id="41" name="presentacion_1920x1080_76.png" descr="presentacion_1920x1080_76.png"/>
          <p:cNvPicPr>
            <a:picLocks noChangeAspect="1"/>
          </p:cNvPicPr>
          <p:nvPr/>
        </p:nvPicPr>
        <p:blipFill>
          <a:blip r:embed="rId4"/>
          <a:srcRect r="67417" b="87243"/>
          <a:stretch>
            <a:fillRect/>
          </a:stretch>
        </p:blipFill>
        <p:spPr>
          <a:xfrm>
            <a:off x="0" y="0"/>
            <a:ext cx="7944964" cy="174966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ción ver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presentacion_1920x1080_5.png" descr="presentacion_1920x1080_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49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23795074" y="9988"/>
            <a:ext cx="582677" cy="533401"/>
          </a:xfrm>
          <a:prstGeom prst="rect">
            <a:avLst/>
          </a:prstGeom>
        </p:spPr>
        <p:txBody>
          <a:bodyPr wrap="none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  <p:pic>
        <p:nvPicPr>
          <p:cNvPr id="50" name="presentacion_1920x1080_13.png" descr="presentacion_1920x1080_1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51" name="Título de sección"/>
          <p:cNvSpPr txBox="1">
            <a:spLocks noGrp="1"/>
          </p:cNvSpPr>
          <p:nvPr>
            <p:ph type="title" hasCustomPrompt="1"/>
          </p:nvPr>
        </p:nvSpPr>
        <p:spPr>
          <a:xfrm>
            <a:off x="1206496" y="4533900"/>
            <a:ext cx="21971004" cy="4648200"/>
          </a:xfrm>
          <a:prstGeom prst="rect">
            <a:avLst/>
          </a:prstGeom>
        </p:spPr>
        <p:txBody>
          <a:bodyPr anchor="ctr"/>
          <a:lstStyle>
            <a:lvl1pPr>
              <a:defRPr sz="11600" i="1" spc="-232">
                <a:solidFill>
                  <a:srgbClr val="FFFFFF"/>
                </a:solidFill>
                <a:latin typeface="Lato Bold"/>
                <a:ea typeface="Lato Bold"/>
                <a:cs typeface="Lato Bold"/>
                <a:sym typeface="Lato Bold"/>
              </a:defRPr>
            </a:lvl1pPr>
          </a:lstStyle>
          <a:p>
            <a:r>
              <a:t>Título de sección</a:t>
            </a:r>
          </a:p>
        </p:txBody>
      </p:sp>
      <p:pic>
        <p:nvPicPr>
          <p:cNvPr id="52" name="presentacion_1920x1080_76.png" descr="presentacion_1920x1080_76.png"/>
          <p:cNvPicPr>
            <a:picLocks noChangeAspect="1"/>
          </p:cNvPicPr>
          <p:nvPr/>
        </p:nvPicPr>
        <p:blipFill>
          <a:blip r:embed="rId4"/>
          <a:srcRect r="67417" b="87243"/>
          <a:stretch>
            <a:fillRect/>
          </a:stretch>
        </p:blipFill>
        <p:spPr>
          <a:xfrm>
            <a:off x="0" y="0"/>
            <a:ext cx="7944964" cy="174966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ción gr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presentacion_1920x1080_62.png" descr="presentacion_1920x1080_6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60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23795074" y="9988"/>
            <a:ext cx="582677" cy="533401"/>
          </a:xfrm>
          <a:prstGeom prst="rect">
            <a:avLst/>
          </a:prstGeom>
        </p:spPr>
        <p:txBody>
          <a:bodyPr wrap="none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  <p:pic>
        <p:nvPicPr>
          <p:cNvPr id="61" name="presentacion_1920x1080_13.png" descr="presentacion_1920x1080_1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62" name="Título de sección"/>
          <p:cNvSpPr txBox="1">
            <a:spLocks noGrp="1"/>
          </p:cNvSpPr>
          <p:nvPr>
            <p:ph type="title" hasCustomPrompt="1"/>
          </p:nvPr>
        </p:nvSpPr>
        <p:spPr>
          <a:xfrm>
            <a:off x="1206496" y="4533900"/>
            <a:ext cx="21971004" cy="4648200"/>
          </a:xfrm>
          <a:prstGeom prst="rect">
            <a:avLst/>
          </a:prstGeom>
        </p:spPr>
        <p:txBody>
          <a:bodyPr anchor="ctr"/>
          <a:lstStyle>
            <a:lvl1pPr>
              <a:defRPr sz="11600" i="1" spc="-232">
                <a:solidFill>
                  <a:srgbClr val="FFFFFF"/>
                </a:solidFill>
                <a:latin typeface="Lato Bold"/>
                <a:ea typeface="Lato Bold"/>
                <a:cs typeface="Lato Bold"/>
                <a:sym typeface="Lato Bold"/>
              </a:defRPr>
            </a:lvl1pPr>
          </a:lstStyle>
          <a:p>
            <a:r>
              <a:t>Título de sección</a:t>
            </a:r>
          </a:p>
        </p:txBody>
      </p:sp>
      <p:pic>
        <p:nvPicPr>
          <p:cNvPr id="63" name="presentacion_1920x1080_76.png" descr="presentacion_1920x1080_76.png"/>
          <p:cNvPicPr>
            <a:picLocks noChangeAspect="1"/>
          </p:cNvPicPr>
          <p:nvPr/>
        </p:nvPicPr>
        <p:blipFill>
          <a:blip r:embed="rId4"/>
          <a:srcRect r="67417" b="87243"/>
          <a:stretch>
            <a:fillRect/>
          </a:stretch>
        </p:blipFill>
        <p:spPr>
          <a:xfrm>
            <a:off x="0" y="0"/>
            <a:ext cx="7944964" cy="174966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y viñe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  <p:sp>
        <p:nvSpPr>
          <p:cNvPr id="71" name="Título de la diapositiva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Título de la diapositiva</a:t>
            </a:r>
          </a:p>
        </p:txBody>
      </p:sp>
      <p:sp>
        <p:nvSpPr>
          <p:cNvPr id="72" name="Subtítulo de la diapositiva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3193784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solidFill>
                  <a:srgbClr val="B4C942"/>
                </a:solidFill>
                <a:latin typeface="Lato Bold"/>
                <a:ea typeface="Lato Bold"/>
                <a:cs typeface="Lato Bold"/>
                <a:sym typeface="Lato Bold"/>
              </a:defRPr>
            </a:lvl1pPr>
          </a:lstStyle>
          <a:p>
            <a:r>
              <a:t>Subtítulo de la diapositiva</a:t>
            </a:r>
          </a:p>
        </p:txBody>
      </p:sp>
      <p:sp>
        <p:nvSpPr>
          <p:cNvPr id="73" name="Nivel de texto 1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Texto de viñeta de la diapositiva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olo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presentacion_1920x1080_15.png" descr="presentacion_1920x1080_1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81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23790842" y="2065"/>
            <a:ext cx="582677" cy="533401"/>
          </a:xfrm>
          <a:prstGeom prst="rect">
            <a:avLst/>
          </a:prstGeom>
        </p:spPr>
        <p:txBody>
          <a:bodyPr wrap="none"/>
          <a:lstStyle/>
          <a:p>
            <a:fld id="{86CB4B4D-7CA3-9044-876B-883B54F8677D}" type="slidenum">
              <a:t>‹Nº›</a:t>
            </a:fld>
            <a:endParaRPr/>
          </a:p>
        </p:txBody>
      </p:sp>
      <p:sp>
        <p:nvSpPr>
          <p:cNvPr id="82" name="Título de la diapositiva"/>
          <p:cNvSpPr txBox="1">
            <a:spLocks noGrp="1"/>
          </p:cNvSpPr>
          <p:nvPr>
            <p:ph type="title" hasCustomPrompt="1"/>
          </p:nvPr>
        </p:nvSpPr>
        <p:spPr>
          <a:xfrm>
            <a:off x="1206500" y="1799166"/>
            <a:ext cx="21971000" cy="1434950"/>
          </a:xfrm>
          <a:prstGeom prst="rect">
            <a:avLst/>
          </a:prstGeom>
        </p:spPr>
        <p:txBody>
          <a:bodyPr/>
          <a:lstStyle/>
          <a:p>
            <a:r>
              <a:t>Título de la diapositiva</a:t>
            </a:r>
          </a:p>
        </p:txBody>
      </p:sp>
      <p:sp>
        <p:nvSpPr>
          <p:cNvPr id="83" name="Subtítulo de la diapositiva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3181529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solidFill>
                  <a:srgbClr val="B4C942"/>
                </a:solidFill>
                <a:latin typeface="Lato Bold"/>
                <a:ea typeface="Lato Bold"/>
                <a:cs typeface="Lato Bold"/>
                <a:sym typeface="Lato Bold"/>
              </a:defRPr>
            </a:lvl1pPr>
          </a:lstStyle>
          <a:p>
            <a:r>
              <a:t>Subtítulo de la diapositiva</a:t>
            </a:r>
          </a:p>
        </p:txBody>
      </p:sp>
      <p:pic>
        <p:nvPicPr>
          <p:cNvPr id="84" name="presentacion_1920x1080_72.png" descr="presentacion_1920x1080_72.png"/>
          <p:cNvPicPr>
            <a:picLocks noChangeAspect="1"/>
          </p:cNvPicPr>
          <p:nvPr/>
        </p:nvPicPr>
        <p:blipFill>
          <a:blip r:embed="rId3"/>
          <a:srcRect r="67382" b="87196"/>
          <a:stretch>
            <a:fillRect/>
          </a:stretch>
        </p:blipFill>
        <p:spPr>
          <a:xfrm>
            <a:off x="0" y="0"/>
            <a:ext cx="7953386" cy="175608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Viñe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23795074" y="2065"/>
            <a:ext cx="582677" cy="533401"/>
          </a:xfrm>
          <a:prstGeom prst="rect">
            <a:avLst/>
          </a:prstGeom>
        </p:spPr>
        <p:txBody>
          <a:bodyPr wrap="none"/>
          <a:lstStyle/>
          <a:p>
            <a:fld id="{86CB4B4D-7CA3-9044-876B-883B54F8677D}" type="slidenum">
              <a:t>‹Nº›</a:t>
            </a:fld>
            <a:endParaRPr/>
          </a:p>
        </p:txBody>
      </p:sp>
      <p:pic>
        <p:nvPicPr>
          <p:cNvPr id="92" name="presentacion_1920x1080_15.png" descr="presentacion_1920x1080_1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93" name="Nivel de texto 1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</p:spPr>
        <p:txBody>
          <a:bodyPr numCol="2" spcCol="1098550"/>
          <a:lstStyle>
            <a:lvl1pPr marL="342900" indent="-342900"/>
          </a:lstStyle>
          <a:p>
            <a:r>
              <a:t>Texto de viñeta de la diapositiva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pic>
        <p:nvPicPr>
          <p:cNvPr id="94" name="presentacion_1920x1080_72.png" descr="presentacion_1920x1080_72.png"/>
          <p:cNvPicPr>
            <a:picLocks noChangeAspect="1"/>
          </p:cNvPicPr>
          <p:nvPr/>
        </p:nvPicPr>
        <p:blipFill>
          <a:blip r:embed="rId3"/>
          <a:srcRect r="67382" b="87196"/>
          <a:stretch>
            <a:fillRect/>
          </a:stretch>
        </p:blipFill>
        <p:spPr>
          <a:xfrm>
            <a:off x="0" y="0"/>
            <a:ext cx="7953386" cy="175608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En blanco ver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presentacion_1920x1080_15.png" descr="presentacion_1920x1080_1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102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23871274" y="74032"/>
            <a:ext cx="430277" cy="381001"/>
          </a:xfrm>
          <a:prstGeom prst="rect">
            <a:avLst/>
          </a:prstGeom>
        </p:spPr>
        <p:txBody>
          <a:bodyPr wrap="none" lIns="50800" tIns="50800" rIns="50800" bIns="50800"/>
          <a:lstStyle/>
          <a:p>
            <a:fld id="{86CB4B4D-7CA3-9044-876B-883B54F8677D}" type="slidenum">
              <a:t>‹Nº›</a:t>
            </a:fld>
            <a:endParaRPr/>
          </a:p>
        </p:txBody>
      </p:sp>
      <p:pic>
        <p:nvPicPr>
          <p:cNvPr id="103" name="presentacion_1920x1080_72.png" descr="presentacion_1920x1080_72.png"/>
          <p:cNvPicPr>
            <a:picLocks noChangeAspect="1"/>
          </p:cNvPicPr>
          <p:nvPr/>
        </p:nvPicPr>
        <p:blipFill>
          <a:blip r:embed="rId3"/>
          <a:srcRect r="67382" b="87196"/>
          <a:stretch>
            <a:fillRect/>
          </a:stretch>
        </p:blipFill>
        <p:spPr>
          <a:xfrm>
            <a:off x="0" y="0"/>
            <a:ext cx="7953386" cy="175608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resentacion_1920x1080_8.png" descr="presentacion_1920x1080_8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23235556" y="-10635"/>
            <a:ext cx="1146430" cy="533401"/>
          </a:xfrm>
          <a:prstGeom prst="rect">
            <a:avLst/>
          </a:prstGeom>
          <a:ln w="12700">
            <a:miter lim="400000"/>
          </a:ln>
        </p:spPr>
        <p:txBody>
          <a:bodyPr lIns="127000" tIns="127000" rIns="127000" bIns="127000" anchor="b">
            <a:spAutoFit/>
          </a:bodyPr>
          <a:lstStyle>
            <a:lvl1pPr indent="50800" algn="r" defTabSz="584200">
              <a:defRPr>
                <a:solidFill>
                  <a:srgbClr val="B4C941"/>
                </a:solidFill>
                <a:latin typeface="Lato Regular"/>
                <a:ea typeface="Lato Regular"/>
                <a:cs typeface="Lato Regular"/>
                <a:sym typeface="Lato Regular"/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  <p:pic>
        <p:nvPicPr>
          <p:cNvPr id="4" name="presentacion_1920x1080_15.png" descr="presentacion_1920x1080_15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Título de la diapositiva"/>
          <p:cNvSpPr txBox="1">
            <a:spLocks noGrp="1"/>
          </p:cNvSpPr>
          <p:nvPr>
            <p:ph type="title" hasCustomPrompt="1"/>
          </p:nvPr>
        </p:nvSpPr>
        <p:spPr>
          <a:xfrm>
            <a:off x="1206500" y="1811422"/>
            <a:ext cx="21971000" cy="14331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Título de la diapositiva</a:t>
            </a:r>
          </a:p>
        </p:txBody>
      </p:sp>
      <p:sp>
        <p:nvSpPr>
          <p:cNvPr id="6" name="Nivel de texto 1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4473575"/>
            <a:ext cx="21971000" cy="82560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Texto de viñeta de la diapositiva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pic>
        <p:nvPicPr>
          <p:cNvPr id="7" name="presentacion_1920x1080_72.png" descr="presentacion_1920x1080_72.png"/>
          <p:cNvPicPr>
            <a:picLocks noChangeAspect="1"/>
          </p:cNvPicPr>
          <p:nvPr/>
        </p:nvPicPr>
        <p:blipFill>
          <a:blip r:embed="rId22"/>
          <a:srcRect r="67382" b="87196"/>
          <a:stretch>
            <a:fillRect/>
          </a:stretch>
        </p:blipFill>
        <p:spPr>
          <a:xfrm>
            <a:off x="0" y="0"/>
            <a:ext cx="7953386" cy="1756087"/>
          </a:xfrm>
          <a:prstGeom prst="rect">
            <a:avLst/>
          </a:prstGeom>
          <a:ln w="12700">
            <a:miter lim="400000"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transition spd="med"/>
  <p:txStyles>
    <p:titleStyle>
      <a:lvl1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900" b="0" i="0" u="none" strike="noStrike" cap="none" spc="-117" baseline="0">
          <a:solidFill>
            <a:srgbClr val="000000"/>
          </a:solidFill>
          <a:uFillTx/>
          <a:latin typeface="+mn-lt"/>
          <a:ea typeface="+mn-ea"/>
          <a:cs typeface="+mn-cs"/>
          <a:sym typeface="Lato Black"/>
        </a:defRPr>
      </a:lvl1pPr>
      <a:lvl2pPr marL="0" marR="0" indent="457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900" b="0" i="0" u="none" strike="noStrike" cap="none" spc="-117" baseline="0">
          <a:solidFill>
            <a:srgbClr val="000000"/>
          </a:solidFill>
          <a:uFillTx/>
          <a:latin typeface="+mn-lt"/>
          <a:ea typeface="+mn-ea"/>
          <a:cs typeface="+mn-cs"/>
          <a:sym typeface="Lato Black"/>
        </a:defRPr>
      </a:lvl2pPr>
      <a:lvl3pPr marL="0" marR="0" indent="914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900" b="0" i="0" u="none" strike="noStrike" cap="none" spc="-117" baseline="0">
          <a:solidFill>
            <a:srgbClr val="000000"/>
          </a:solidFill>
          <a:uFillTx/>
          <a:latin typeface="+mn-lt"/>
          <a:ea typeface="+mn-ea"/>
          <a:cs typeface="+mn-cs"/>
          <a:sym typeface="Lato Black"/>
        </a:defRPr>
      </a:lvl3pPr>
      <a:lvl4pPr marL="0" marR="0" indent="1371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900" b="0" i="0" u="none" strike="noStrike" cap="none" spc="-117" baseline="0">
          <a:solidFill>
            <a:srgbClr val="000000"/>
          </a:solidFill>
          <a:uFillTx/>
          <a:latin typeface="+mn-lt"/>
          <a:ea typeface="+mn-ea"/>
          <a:cs typeface="+mn-cs"/>
          <a:sym typeface="Lato Black"/>
        </a:defRPr>
      </a:lvl4pPr>
      <a:lvl5pPr marL="0" marR="0" indent="18288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900" b="0" i="0" u="none" strike="noStrike" cap="none" spc="-117" baseline="0">
          <a:solidFill>
            <a:srgbClr val="000000"/>
          </a:solidFill>
          <a:uFillTx/>
          <a:latin typeface="+mn-lt"/>
          <a:ea typeface="+mn-ea"/>
          <a:cs typeface="+mn-cs"/>
          <a:sym typeface="Lato Black"/>
        </a:defRPr>
      </a:lvl5pPr>
      <a:lvl6pPr marL="0" marR="0" indent="22860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900" b="0" i="0" u="none" strike="noStrike" cap="none" spc="-117" baseline="0">
          <a:solidFill>
            <a:srgbClr val="000000"/>
          </a:solidFill>
          <a:uFillTx/>
          <a:latin typeface="+mn-lt"/>
          <a:ea typeface="+mn-ea"/>
          <a:cs typeface="+mn-cs"/>
          <a:sym typeface="Lato Black"/>
        </a:defRPr>
      </a:lvl6pPr>
      <a:lvl7pPr marL="0" marR="0" indent="2743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900" b="0" i="0" u="none" strike="noStrike" cap="none" spc="-117" baseline="0">
          <a:solidFill>
            <a:srgbClr val="000000"/>
          </a:solidFill>
          <a:uFillTx/>
          <a:latin typeface="+mn-lt"/>
          <a:ea typeface="+mn-ea"/>
          <a:cs typeface="+mn-cs"/>
          <a:sym typeface="Lato Black"/>
        </a:defRPr>
      </a:lvl7pPr>
      <a:lvl8pPr marL="0" marR="0" indent="3200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900" b="0" i="0" u="none" strike="noStrike" cap="none" spc="-117" baseline="0">
          <a:solidFill>
            <a:srgbClr val="000000"/>
          </a:solidFill>
          <a:uFillTx/>
          <a:latin typeface="+mn-lt"/>
          <a:ea typeface="+mn-ea"/>
          <a:cs typeface="+mn-cs"/>
          <a:sym typeface="Lato Black"/>
        </a:defRPr>
      </a:lvl8pPr>
      <a:lvl9pPr marL="0" marR="0" indent="3657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900" b="0" i="0" u="none" strike="noStrike" cap="none" spc="-117" baseline="0">
          <a:solidFill>
            <a:srgbClr val="000000"/>
          </a:solidFill>
          <a:uFillTx/>
          <a:latin typeface="+mn-lt"/>
          <a:ea typeface="+mn-ea"/>
          <a:cs typeface="+mn-cs"/>
          <a:sym typeface="Lato Black"/>
        </a:defRPr>
      </a:lvl9pPr>
    </p:titleStyle>
    <p:bodyStyle>
      <a:lvl1pPr marL="491489" marR="0" indent="-491489" algn="l" defTabSz="2438338" rtl="0" latinLnBrk="0">
        <a:lnSpc>
          <a:spcPct val="90000"/>
        </a:lnSpc>
        <a:spcBef>
          <a:spcPts val="2000"/>
        </a:spcBef>
        <a:spcAft>
          <a:spcPts val="0"/>
        </a:spcAft>
        <a:buClrTx/>
        <a:buSzPct val="123000"/>
        <a:buFontTx/>
        <a:buChar char="•"/>
        <a:tabLst/>
        <a:defRPr sz="2700" b="0" i="0" u="none" strike="noStrike" cap="none" spc="0" baseline="0">
          <a:solidFill>
            <a:srgbClr val="000000"/>
          </a:solidFill>
          <a:uFillTx/>
          <a:latin typeface="Lato Regular"/>
          <a:ea typeface="Lato Regular"/>
          <a:cs typeface="Lato Regular"/>
          <a:sym typeface="Lato Regular"/>
        </a:defRPr>
      </a:lvl1pPr>
      <a:lvl2pPr marL="952500" marR="0" indent="-342900" algn="l" defTabSz="2438338" rtl="0" latinLnBrk="0">
        <a:lnSpc>
          <a:spcPct val="90000"/>
        </a:lnSpc>
        <a:spcBef>
          <a:spcPts val="2000"/>
        </a:spcBef>
        <a:spcAft>
          <a:spcPts val="0"/>
        </a:spcAft>
        <a:buClrTx/>
        <a:buSzPct val="123000"/>
        <a:buFontTx/>
        <a:buChar char="•"/>
        <a:tabLst/>
        <a:defRPr sz="2700" b="0" i="0" u="none" strike="noStrike" cap="none" spc="0" baseline="0">
          <a:solidFill>
            <a:srgbClr val="000000"/>
          </a:solidFill>
          <a:uFillTx/>
          <a:latin typeface="Lato Regular"/>
          <a:ea typeface="Lato Regular"/>
          <a:cs typeface="Lato Regular"/>
          <a:sym typeface="Lato Regular"/>
        </a:defRPr>
      </a:lvl2pPr>
      <a:lvl3pPr marL="1562100" marR="0" indent="-342900" algn="l" defTabSz="2438338" rtl="0" latinLnBrk="0">
        <a:lnSpc>
          <a:spcPct val="90000"/>
        </a:lnSpc>
        <a:spcBef>
          <a:spcPts val="2000"/>
        </a:spcBef>
        <a:spcAft>
          <a:spcPts val="0"/>
        </a:spcAft>
        <a:buClrTx/>
        <a:buSzPct val="123000"/>
        <a:buFontTx/>
        <a:buChar char="•"/>
        <a:tabLst/>
        <a:defRPr sz="2700" b="0" i="0" u="none" strike="noStrike" cap="none" spc="0" baseline="0">
          <a:solidFill>
            <a:srgbClr val="000000"/>
          </a:solidFill>
          <a:uFillTx/>
          <a:latin typeface="Lato Regular"/>
          <a:ea typeface="Lato Regular"/>
          <a:cs typeface="Lato Regular"/>
          <a:sym typeface="Lato Regular"/>
        </a:defRPr>
      </a:lvl3pPr>
      <a:lvl4pPr marL="2171700" marR="0" indent="-342900" algn="l" defTabSz="2438338" rtl="0" latinLnBrk="0">
        <a:lnSpc>
          <a:spcPct val="90000"/>
        </a:lnSpc>
        <a:spcBef>
          <a:spcPts val="2000"/>
        </a:spcBef>
        <a:spcAft>
          <a:spcPts val="0"/>
        </a:spcAft>
        <a:buClrTx/>
        <a:buSzPct val="123000"/>
        <a:buFontTx/>
        <a:buChar char="•"/>
        <a:tabLst/>
        <a:defRPr sz="2700" b="0" i="0" u="none" strike="noStrike" cap="none" spc="0" baseline="0">
          <a:solidFill>
            <a:srgbClr val="000000"/>
          </a:solidFill>
          <a:uFillTx/>
          <a:latin typeface="Lato Regular"/>
          <a:ea typeface="Lato Regular"/>
          <a:cs typeface="Lato Regular"/>
          <a:sym typeface="Lato Regular"/>
        </a:defRPr>
      </a:lvl4pPr>
      <a:lvl5pPr marL="2781300" marR="0" indent="-342900" algn="l" defTabSz="2438338" rtl="0" latinLnBrk="0">
        <a:lnSpc>
          <a:spcPct val="90000"/>
        </a:lnSpc>
        <a:spcBef>
          <a:spcPts val="2000"/>
        </a:spcBef>
        <a:spcAft>
          <a:spcPts val="0"/>
        </a:spcAft>
        <a:buClrTx/>
        <a:buSzPct val="123000"/>
        <a:buFontTx/>
        <a:buChar char="•"/>
        <a:tabLst/>
        <a:defRPr sz="2700" b="0" i="0" u="none" strike="noStrike" cap="none" spc="0" baseline="0">
          <a:solidFill>
            <a:srgbClr val="000000"/>
          </a:solidFill>
          <a:uFillTx/>
          <a:latin typeface="Lato Regular"/>
          <a:ea typeface="Lato Regular"/>
          <a:cs typeface="Lato Regular"/>
          <a:sym typeface="Lato Regular"/>
        </a:defRPr>
      </a:lvl5pPr>
      <a:lvl6pPr marL="3390900" marR="0" indent="-342900" algn="l" defTabSz="2438338" rtl="0" latinLnBrk="0">
        <a:lnSpc>
          <a:spcPct val="90000"/>
        </a:lnSpc>
        <a:spcBef>
          <a:spcPts val="2000"/>
        </a:spcBef>
        <a:spcAft>
          <a:spcPts val="0"/>
        </a:spcAft>
        <a:buClrTx/>
        <a:buSzPct val="123000"/>
        <a:buFontTx/>
        <a:buChar char="•"/>
        <a:tabLst/>
        <a:defRPr sz="2700" b="0" i="0" u="none" strike="noStrike" cap="none" spc="0" baseline="0">
          <a:solidFill>
            <a:srgbClr val="000000"/>
          </a:solidFill>
          <a:uFillTx/>
          <a:latin typeface="Lato Regular"/>
          <a:ea typeface="Lato Regular"/>
          <a:cs typeface="Lato Regular"/>
          <a:sym typeface="Lato Regular"/>
        </a:defRPr>
      </a:lvl6pPr>
      <a:lvl7pPr marL="4000500" marR="0" indent="-342900" algn="l" defTabSz="2438338" rtl="0" latinLnBrk="0">
        <a:lnSpc>
          <a:spcPct val="90000"/>
        </a:lnSpc>
        <a:spcBef>
          <a:spcPts val="2000"/>
        </a:spcBef>
        <a:spcAft>
          <a:spcPts val="0"/>
        </a:spcAft>
        <a:buClrTx/>
        <a:buSzPct val="123000"/>
        <a:buFontTx/>
        <a:buChar char="•"/>
        <a:tabLst/>
        <a:defRPr sz="2700" b="0" i="0" u="none" strike="noStrike" cap="none" spc="0" baseline="0">
          <a:solidFill>
            <a:srgbClr val="000000"/>
          </a:solidFill>
          <a:uFillTx/>
          <a:latin typeface="Lato Regular"/>
          <a:ea typeface="Lato Regular"/>
          <a:cs typeface="Lato Regular"/>
          <a:sym typeface="Lato Regular"/>
        </a:defRPr>
      </a:lvl7pPr>
      <a:lvl8pPr marL="4610100" marR="0" indent="-342900" algn="l" defTabSz="2438338" rtl="0" latinLnBrk="0">
        <a:lnSpc>
          <a:spcPct val="90000"/>
        </a:lnSpc>
        <a:spcBef>
          <a:spcPts val="2000"/>
        </a:spcBef>
        <a:spcAft>
          <a:spcPts val="0"/>
        </a:spcAft>
        <a:buClrTx/>
        <a:buSzPct val="123000"/>
        <a:buFontTx/>
        <a:buChar char="•"/>
        <a:tabLst/>
        <a:defRPr sz="2700" b="0" i="0" u="none" strike="noStrike" cap="none" spc="0" baseline="0">
          <a:solidFill>
            <a:srgbClr val="000000"/>
          </a:solidFill>
          <a:uFillTx/>
          <a:latin typeface="Lato Regular"/>
          <a:ea typeface="Lato Regular"/>
          <a:cs typeface="Lato Regular"/>
          <a:sym typeface="Lato Regular"/>
        </a:defRPr>
      </a:lvl8pPr>
      <a:lvl9pPr marL="5219700" marR="0" indent="-342900" algn="l" defTabSz="2438338" rtl="0" latinLnBrk="0">
        <a:lnSpc>
          <a:spcPct val="90000"/>
        </a:lnSpc>
        <a:spcBef>
          <a:spcPts val="2000"/>
        </a:spcBef>
        <a:spcAft>
          <a:spcPts val="0"/>
        </a:spcAft>
        <a:buClrTx/>
        <a:buSzPct val="123000"/>
        <a:buFontTx/>
        <a:buChar char="•"/>
        <a:tabLst/>
        <a:defRPr sz="2700" b="0" i="0" u="none" strike="noStrike" cap="none" spc="0" baseline="0">
          <a:solidFill>
            <a:srgbClr val="000000"/>
          </a:solidFill>
          <a:uFillTx/>
          <a:latin typeface="Lato Regular"/>
          <a:ea typeface="Lato Regular"/>
          <a:cs typeface="Lato Regular"/>
          <a:sym typeface="Lato Regular"/>
        </a:defRPr>
      </a:lvl9pPr>
    </p:bodyStyle>
    <p:otherStyle>
      <a:lvl1pPr marL="0" marR="0" indent="508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Lato Regular"/>
        </a:defRPr>
      </a:lvl1pPr>
      <a:lvl2pPr marL="0" marR="0" indent="5080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Lato Regular"/>
        </a:defRPr>
      </a:lvl2pPr>
      <a:lvl3pPr marL="0" marR="0" indent="9652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Lato Regular"/>
        </a:defRPr>
      </a:lvl3pPr>
      <a:lvl4pPr marL="0" marR="0" indent="14224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Lato Regular"/>
        </a:defRPr>
      </a:lvl4pPr>
      <a:lvl5pPr marL="0" marR="0" indent="18796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Lato Regular"/>
        </a:defRPr>
      </a:lvl5pPr>
      <a:lvl6pPr marL="0" marR="0" indent="23368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Lato Regular"/>
        </a:defRPr>
      </a:lvl6pPr>
      <a:lvl7pPr marL="0" marR="0" indent="27940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Lato Regular"/>
        </a:defRPr>
      </a:lvl7pPr>
      <a:lvl8pPr marL="0" marR="0" indent="32512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Lato Regular"/>
        </a:defRPr>
      </a:lvl8pPr>
      <a:lvl9pPr marL="0" marR="0" indent="37084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Lato Regular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58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Mayo 2024"/>
          <p:cNvSpPr txBox="1">
            <a:spLocks noGrp="1"/>
          </p:cNvSpPr>
          <p:nvPr>
            <p:ph type="body" idx="21"/>
          </p:nvPr>
        </p:nvSpPr>
        <p:spPr>
          <a:xfrm>
            <a:off x="1201340" y="12232395"/>
            <a:ext cx="21971003" cy="636980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r>
              <a:t>Mayo 2024</a:t>
            </a:r>
          </a:p>
        </p:txBody>
      </p:sp>
      <p:sp>
        <p:nvSpPr>
          <p:cNvPr id="208" name="Agenda de transición energética…"/>
          <p:cNvSpPr txBox="1">
            <a:spLocks noGrp="1"/>
          </p:cNvSpPr>
          <p:nvPr>
            <p:ph type="ctrTitle"/>
          </p:nvPr>
        </p:nvSpPr>
        <p:spPr>
          <a:xfrm>
            <a:off x="1206496" y="4602878"/>
            <a:ext cx="21971004" cy="2333072"/>
          </a:xfrm>
          <a:prstGeom prst="rect">
            <a:avLst/>
          </a:prstGeom>
        </p:spPr>
        <p:txBody>
          <a:bodyPr/>
          <a:lstStyle/>
          <a:p>
            <a:pPr defTabSz="2218888">
              <a:defRPr sz="10556" spc="-211"/>
            </a:pPr>
            <a:r>
              <a:t>Agenda de transición energética</a:t>
            </a:r>
          </a:p>
          <a:p>
            <a:pPr defTabSz="751205">
              <a:lnSpc>
                <a:spcPct val="100000"/>
              </a:lnSpc>
              <a:defRPr sz="5005" spc="0">
                <a:solidFill>
                  <a:srgbClr val="B4C942"/>
                </a:solidFill>
                <a:latin typeface="Lato Bold"/>
                <a:ea typeface="Lato Bold"/>
                <a:cs typeface="Lato Bold"/>
                <a:sym typeface="Lato Bold"/>
              </a:defRPr>
            </a:pPr>
            <a:r>
              <a:t>para el Cabildo de Gran Canaria</a:t>
            </a:r>
          </a:p>
        </p:txBody>
      </p:sp>
      <p:pic>
        <p:nvPicPr>
          <p:cNvPr id="209" name="ilustracion_2.png" descr="ilustracion_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8040" y="7238576"/>
            <a:ext cx="18434990" cy="2882413"/>
          </a:xfrm>
          <a:prstGeom prst="rect">
            <a:avLst/>
          </a:prstGeom>
          <a:ln w="12700">
            <a:miter lim="400000"/>
          </a:ln>
        </p:spPr>
      </p:pic>
      <p:pic>
        <p:nvPicPr>
          <p:cNvPr id="210" name="ilustracion_4.png" descr="ilustracion_4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0969" y="7207196"/>
            <a:ext cx="18434990" cy="2882412"/>
          </a:xfrm>
          <a:prstGeom prst="rect">
            <a:avLst/>
          </a:prstGeom>
          <a:ln w="12700">
            <a:miter lim="400000"/>
          </a:ln>
        </p:spPr>
      </p:pic>
      <p:sp>
        <p:nvSpPr>
          <p:cNvPr id="211" name="Dra. Beatriz del Río Gamero…"/>
          <p:cNvSpPr txBox="1"/>
          <p:nvPr/>
        </p:nvSpPr>
        <p:spPr>
          <a:xfrm>
            <a:off x="1206498" y="9805668"/>
            <a:ext cx="21971004" cy="23330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pPr algn="ctr">
              <a:defRPr sz="2900" spc="-58">
                <a:solidFill>
                  <a:srgbClr val="1D4886"/>
                </a:solidFill>
                <a:latin typeface="+mn-lt"/>
                <a:ea typeface="+mn-ea"/>
                <a:cs typeface="+mn-cs"/>
                <a:sym typeface="Lato Black"/>
              </a:defRPr>
            </a:pPr>
            <a:r>
              <a:t>Dra. Beatriz del Río Gamero</a:t>
            </a:r>
          </a:p>
          <a:p>
            <a:pPr algn="ctr">
              <a:defRPr sz="2900" spc="-58">
                <a:solidFill>
                  <a:srgbClr val="1D4886"/>
                </a:solidFill>
                <a:latin typeface="+mn-lt"/>
                <a:ea typeface="+mn-ea"/>
                <a:cs typeface="+mn-cs"/>
                <a:sym typeface="Lato Black"/>
              </a:defRPr>
            </a:pPr>
            <a:r>
              <a:t>Pablo Yánez Rosales</a:t>
            </a:r>
          </a:p>
          <a:p>
            <a:pPr algn="ctr">
              <a:defRPr sz="2900" spc="-58">
                <a:solidFill>
                  <a:srgbClr val="1D4886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t>Investigadores del Grupo de Energías Renovables de la ULPGC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10</a:t>
            </a:fld>
            <a:endParaRPr/>
          </a:p>
        </p:txBody>
      </p:sp>
      <p:sp>
        <p:nvSpPr>
          <p:cNvPr id="320" name="Escenarios para la cobertura de demanda: horizonte 2030 y 204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Escenarios para la cobertura de demanda: horizonte 2030 y 2040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11</a:t>
            </a:fld>
            <a:endParaRPr/>
          </a:p>
        </p:txBody>
      </p:sp>
      <p:sp>
        <p:nvSpPr>
          <p:cNvPr id="323" name="EXPLORAR- PARTE I.II. HACIA LA TRANSICIÓN EN LA ISLA DE GRAN CANARIA"/>
          <p:cNvSpPr txBox="1"/>
          <p:nvPr/>
        </p:nvSpPr>
        <p:spPr>
          <a:xfrm>
            <a:off x="8677418" y="732131"/>
            <a:ext cx="12330685" cy="55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r">
              <a:lnSpc>
                <a:spcPct val="80000"/>
              </a:lnSpc>
              <a:defRPr sz="3000" i="1" spc="-59">
                <a:solidFill>
                  <a:srgbClr val="D5D5D5"/>
                </a:solidFill>
                <a:latin typeface="Lato Bold"/>
                <a:ea typeface="Lato Bold"/>
                <a:cs typeface="Lato Bold"/>
                <a:sym typeface="Lato Bold"/>
              </a:defRPr>
            </a:lvl1pPr>
          </a:lstStyle>
          <a:p>
            <a:r>
              <a:t>EXPLORAR- PARTE I.II. HACIA LA TRANSICIÓN EN LA ISLA DE GRAN CANARIA</a:t>
            </a:r>
          </a:p>
        </p:txBody>
      </p:sp>
      <p:sp>
        <p:nvSpPr>
          <p:cNvPr id="324" name="Escenarios para la cobertura de demanda"/>
          <p:cNvSpPr txBox="1"/>
          <p:nvPr/>
        </p:nvSpPr>
        <p:spPr>
          <a:xfrm>
            <a:off x="1807941" y="1948543"/>
            <a:ext cx="20768102" cy="1473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>
              <a:lnSpc>
                <a:spcPct val="90000"/>
              </a:lnSpc>
              <a:defRPr sz="9000" spc="-180">
                <a:solidFill>
                  <a:srgbClr val="1C4886"/>
                </a:solidFill>
                <a:latin typeface="+mn-lt"/>
                <a:ea typeface="+mn-ea"/>
                <a:cs typeface="+mn-cs"/>
                <a:sym typeface="Lato Black"/>
              </a:defRPr>
            </a:lvl1pPr>
          </a:lstStyle>
          <a:p>
            <a:r>
              <a:t>Escenarios para la cobertura de demanda</a:t>
            </a:r>
          </a:p>
        </p:txBody>
      </p:sp>
      <p:sp>
        <p:nvSpPr>
          <p:cNvPr id="325" name="Rectángulo"/>
          <p:cNvSpPr/>
          <p:nvPr/>
        </p:nvSpPr>
        <p:spPr>
          <a:xfrm>
            <a:off x="2034097" y="6636455"/>
            <a:ext cx="6505493" cy="89018"/>
          </a:xfrm>
          <a:prstGeom prst="rect">
            <a:avLst/>
          </a:prstGeom>
          <a:solidFill>
            <a:srgbClr val="E8A23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defRPr sz="3200">
                <a:solidFill>
                  <a:srgbClr val="E8A23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26" name="30.1 Inercia insular"/>
          <p:cNvSpPr txBox="1"/>
          <p:nvPr/>
        </p:nvSpPr>
        <p:spPr>
          <a:xfrm>
            <a:off x="1980965" y="6007227"/>
            <a:ext cx="3403881" cy="5581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lnSpc>
                <a:spcPct val="80000"/>
              </a:lnSpc>
              <a:defRPr sz="3700" spc="-74">
                <a:solidFill>
                  <a:srgbClr val="000000"/>
                </a:solidFill>
                <a:latin typeface="+mn-lt"/>
                <a:ea typeface="+mn-ea"/>
                <a:cs typeface="+mn-cs"/>
                <a:sym typeface="Lato Black"/>
              </a:defRPr>
            </a:lvl1pPr>
          </a:lstStyle>
          <a:p>
            <a:r>
              <a:rPr dirty="0"/>
              <a:t>1</a:t>
            </a:r>
            <a:r>
              <a:rPr lang="es-ES" dirty="0"/>
              <a:t>.</a:t>
            </a:r>
            <a:r>
              <a:rPr dirty="0"/>
              <a:t> </a:t>
            </a:r>
            <a:r>
              <a:rPr dirty="0" err="1"/>
              <a:t>Inercia</a:t>
            </a:r>
            <a:r>
              <a:rPr dirty="0"/>
              <a:t> insular</a:t>
            </a:r>
          </a:p>
        </p:txBody>
      </p:sp>
      <p:sp>
        <p:nvSpPr>
          <p:cNvPr id="327" name="415 MW de PV"/>
          <p:cNvSpPr txBox="1"/>
          <p:nvPr/>
        </p:nvSpPr>
        <p:spPr>
          <a:xfrm>
            <a:off x="2864236" y="7280439"/>
            <a:ext cx="5236727" cy="520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ct val="90000"/>
              </a:lnSpc>
              <a:spcBef>
                <a:spcPts val="2000"/>
              </a:spcBef>
              <a:defRPr sz="2700">
                <a:solidFill>
                  <a:srgbClr val="000000"/>
                </a:solidFill>
                <a:latin typeface="Lato Regular"/>
                <a:ea typeface="Lato Regular"/>
                <a:cs typeface="Lato Regular"/>
                <a:sym typeface="Lato Regular"/>
              </a:defRPr>
            </a:lvl1pPr>
          </a:lstStyle>
          <a:p>
            <a:r>
              <a:t>415 MW de PV</a:t>
            </a:r>
          </a:p>
        </p:txBody>
      </p:sp>
      <p:sp>
        <p:nvSpPr>
          <p:cNvPr id="328" name="380 MW eólica onshore"/>
          <p:cNvSpPr txBox="1"/>
          <p:nvPr/>
        </p:nvSpPr>
        <p:spPr>
          <a:xfrm>
            <a:off x="2864236" y="8069811"/>
            <a:ext cx="5236727" cy="520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ct val="90000"/>
              </a:lnSpc>
              <a:spcBef>
                <a:spcPts val="2000"/>
              </a:spcBef>
              <a:defRPr sz="2700">
                <a:solidFill>
                  <a:srgbClr val="000000"/>
                </a:solidFill>
                <a:latin typeface="Lato Regular"/>
                <a:ea typeface="Lato Regular"/>
                <a:cs typeface="Lato Regular"/>
                <a:sym typeface="Lato Regular"/>
              </a:defRPr>
            </a:lvl1pPr>
          </a:lstStyle>
          <a:p>
            <a:r>
              <a:t>380 MW eólica onshore</a:t>
            </a:r>
          </a:p>
        </p:txBody>
      </p:sp>
      <p:sp>
        <p:nvSpPr>
          <p:cNvPr id="329" name="300 MWh de Baterías"/>
          <p:cNvSpPr txBox="1"/>
          <p:nvPr/>
        </p:nvSpPr>
        <p:spPr>
          <a:xfrm>
            <a:off x="2864236" y="8859184"/>
            <a:ext cx="5236727" cy="520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ct val="90000"/>
              </a:lnSpc>
              <a:spcBef>
                <a:spcPts val="2000"/>
              </a:spcBef>
              <a:defRPr sz="2700">
                <a:solidFill>
                  <a:srgbClr val="000000"/>
                </a:solidFill>
                <a:latin typeface="Lato Regular"/>
                <a:ea typeface="Lato Regular"/>
                <a:cs typeface="Lato Regular"/>
                <a:sym typeface="Lato Regular"/>
              </a:defRPr>
            </a:lvl1pPr>
          </a:lstStyle>
          <a:p>
            <a:r>
              <a:t>300 MWh de Baterías</a:t>
            </a:r>
          </a:p>
        </p:txBody>
      </p:sp>
      <p:sp>
        <p:nvSpPr>
          <p:cNvPr id="330" name="Cuadrado"/>
          <p:cNvSpPr/>
          <p:nvPr/>
        </p:nvSpPr>
        <p:spPr>
          <a:xfrm>
            <a:off x="2165530" y="7304001"/>
            <a:ext cx="473577" cy="473577"/>
          </a:xfrm>
          <a:prstGeom prst="rect">
            <a:avLst/>
          </a:prstGeom>
          <a:solidFill>
            <a:srgbClr val="FFFFFF"/>
          </a:solidFill>
          <a:ln w="25400">
            <a:solidFill>
              <a:srgbClr val="E2BC62"/>
            </a:solidFill>
            <a:miter/>
          </a:ln>
        </p:spPr>
        <p:txBody>
          <a:bodyPr lIns="50800" tIns="50800" rIns="50800" bIns="50800" anchor="ctr"/>
          <a:lstStyle/>
          <a:p>
            <a:pPr algn="ctr"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31" name="Cuadrado"/>
          <p:cNvSpPr/>
          <p:nvPr/>
        </p:nvSpPr>
        <p:spPr>
          <a:xfrm>
            <a:off x="2165530" y="8082511"/>
            <a:ext cx="473577" cy="473578"/>
          </a:xfrm>
          <a:prstGeom prst="rect">
            <a:avLst/>
          </a:prstGeom>
          <a:solidFill>
            <a:srgbClr val="FFFFFF"/>
          </a:solidFill>
          <a:ln w="25400">
            <a:solidFill>
              <a:srgbClr val="B0CEE2"/>
            </a:solidFill>
            <a:miter/>
          </a:ln>
        </p:spPr>
        <p:txBody>
          <a:bodyPr lIns="50800" tIns="50800" rIns="50800" bIns="50800" anchor="ctr"/>
          <a:lstStyle/>
          <a:p>
            <a:pPr algn="ctr"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32" name="Cuadrado"/>
          <p:cNvSpPr/>
          <p:nvPr/>
        </p:nvSpPr>
        <p:spPr>
          <a:xfrm>
            <a:off x="2165530" y="8861022"/>
            <a:ext cx="473577" cy="473577"/>
          </a:xfrm>
          <a:prstGeom prst="rect">
            <a:avLst/>
          </a:prstGeom>
          <a:solidFill>
            <a:srgbClr val="FFFFFF"/>
          </a:solidFill>
          <a:ln w="25400">
            <a:solidFill>
              <a:srgbClr val="A3E2B4"/>
            </a:solidFill>
            <a:miter/>
          </a:ln>
        </p:spPr>
        <p:txBody>
          <a:bodyPr lIns="50800" tIns="50800" rIns="50800" bIns="50800" anchor="ctr"/>
          <a:lstStyle/>
          <a:p>
            <a:pPr algn="ctr"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33" name="Rectángulo"/>
          <p:cNvSpPr/>
          <p:nvPr/>
        </p:nvSpPr>
        <p:spPr>
          <a:xfrm>
            <a:off x="9195419" y="6636455"/>
            <a:ext cx="6505494" cy="89018"/>
          </a:xfrm>
          <a:prstGeom prst="rect">
            <a:avLst/>
          </a:prstGeom>
          <a:solidFill>
            <a:srgbClr val="E8A23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defRPr sz="3200">
                <a:solidFill>
                  <a:srgbClr val="E8A23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34" name="30.2 PNIEC sin offshore"/>
          <p:cNvSpPr txBox="1"/>
          <p:nvPr/>
        </p:nvSpPr>
        <p:spPr>
          <a:xfrm>
            <a:off x="9142287" y="6007227"/>
            <a:ext cx="4430187" cy="5581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lnSpc>
                <a:spcPct val="80000"/>
              </a:lnSpc>
              <a:defRPr sz="3700" spc="-74">
                <a:solidFill>
                  <a:srgbClr val="000000"/>
                </a:solidFill>
                <a:latin typeface="+mn-lt"/>
                <a:ea typeface="+mn-ea"/>
                <a:cs typeface="+mn-cs"/>
                <a:sym typeface="Lato Black"/>
              </a:defRPr>
            </a:lvl1pPr>
          </a:lstStyle>
          <a:p>
            <a:r>
              <a:rPr dirty="0"/>
              <a:t>2</a:t>
            </a:r>
            <a:r>
              <a:rPr lang="es-ES" dirty="0"/>
              <a:t>.</a:t>
            </a:r>
            <a:r>
              <a:rPr dirty="0"/>
              <a:t> PNIEC sin offshore</a:t>
            </a:r>
          </a:p>
        </p:txBody>
      </p:sp>
      <p:sp>
        <p:nvSpPr>
          <p:cNvPr id="335" name="575 MW de PV"/>
          <p:cNvSpPr txBox="1"/>
          <p:nvPr/>
        </p:nvSpPr>
        <p:spPr>
          <a:xfrm>
            <a:off x="10025558" y="7280438"/>
            <a:ext cx="5236727" cy="520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ct val="90000"/>
              </a:lnSpc>
              <a:spcBef>
                <a:spcPts val="2000"/>
              </a:spcBef>
              <a:defRPr sz="2700">
                <a:solidFill>
                  <a:srgbClr val="000000"/>
                </a:solidFill>
                <a:latin typeface="Lato Regular"/>
                <a:ea typeface="Lato Regular"/>
                <a:cs typeface="Lato Regular"/>
                <a:sym typeface="Lato Regular"/>
              </a:defRPr>
            </a:lvl1pPr>
          </a:lstStyle>
          <a:p>
            <a:r>
              <a:t>575 MW de PV</a:t>
            </a:r>
          </a:p>
        </p:txBody>
      </p:sp>
      <p:sp>
        <p:nvSpPr>
          <p:cNvPr id="336" name="430 MW eólica onshore"/>
          <p:cNvSpPr txBox="1"/>
          <p:nvPr/>
        </p:nvSpPr>
        <p:spPr>
          <a:xfrm>
            <a:off x="10025558" y="8069811"/>
            <a:ext cx="5236727" cy="520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ct val="90000"/>
              </a:lnSpc>
              <a:spcBef>
                <a:spcPts val="2000"/>
              </a:spcBef>
              <a:defRPr sz="2700">
                <a:solidFill>
                  <a:srgbClr val="000000"/>
                </a:solidFill>
                <a:latin typeface="Lato Regular"/>
                <a:ea typeface="Lato Regular"/>
                <a:cs typeface="Lato Regular"/>
                <a:sym typeface="Lato Regular"/>
              </a:defRPr>
            </a:lvl1pPr>
          </a:lstStyle>
          <a:p>
            <a:r>
              <a:t>430 MW eólica onshore</a:t>
            </a:r>
          </a:p>
        </p:txBody>
      </p:sp>
      <p:sp>
        <p:nvSpPr>
          <p:cNvPr id="337" name="300 MWh de Baterías"/>
          <p:cNvSpPr txBox="1"/>
          <p:nvPr/>
        </p:nvSpPr>
        <p:spPr>
          <a:xfrm>
            <a:off x="10025558" y="8859184"/>
            <a:ext cx="5236727" cy="520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ct val="90000"/>
              </a:lnSpc>
              <a:spcBef>
                <a:spcPts val="2000"/>
              </a:spcBef>
              <a:defRPr sz="2700">
                <a:solidFill>
                  <a:srgbClr val="000000"/>
                </a:solidFill>
                <a:latin typeface="Lato Regular"/>
                <a:ea typeface="Lato Regular"/>
                <a:cs typeface="Lato Regular"/>
                <a:sym typeface="Lato Regular"/>
              </a:defRPr>
            </a:lvl1pPr>
          </a:lstStyle>
          <a:p>
            <a:r>
              <a:t>300 MWh de Baterías</a:t>
            </a:r>
          </a:p>
        </p:txBody>
      </p:sp>
      <p:sp>
        <p:nvSpPr>
          <p:cNvPr id="338" name="5,6 GWh de hidrobombeo"/>
          <p:cNvSpPr txBox="1"/>
          <p:nvPr/>
        </p:nvSpPr>
        <p:spPr>
          <a:xfrm>
            <a:off x="10025558" y="9670636"/>
            <a:ext cx="5236727" cy="476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ct val="90000"/>
              </a:lnSpc>
              <a:spcBef>
                <a:spcPts val="2000"/>
              </a:spcBef>
              <a:defRPr sz="2700">
                <a:solidFill>
                  <a:srgbClr val="000000"/>
                </a:solidFill>
                <a:latin typeface="Lato Regular"/>
                <a:ea typeface="Lato Regular"/>
                <a:cs typeface="Lato Regular"/>
                <a:sym typeface="Lato Regular"/>
              </a:defRPr>
            </a:lvl1pPr>
          </a:lstStyle>
          <a:p>
            <a:r>
              <a:rPr lang="es-ES" dirty="0"/>
              <a:t>4</a:t>
            </a:r>
            <a:r>
              <a:rPr dirty="0"/>
              <a:t>,</a:t>
            </a:r>
            <a:r>
              <a:rPr lang="es-ES" dirty="0"/>
              <a:t>5</a:t>
            </a:r>
            <a:r>
              <a:rPr dirty="0"/>
              <a:t> GWh de </a:t>
            </a:r>
            <a:r>
              <a:rPr dirty="0" err="1"/>
              <a:t>hidrobombeo</a:t>
            </a:r>
            <a:endParaRPr dirty="0"/>
          </a:p>
        </p:txBody>
      </p:sp>
      <p:sp>
        <p:nvSpPr>
          <p:cNvPr id="339" name="Cuadrado"/>
          <p:cNvSpPr/>
          <p:nvPr/>
        </p:nvSpPr>
        <p:spPr>
          <a:xfrm>
            <a:off x="9326852" y="7304001"/>
            <a:ext cx="473577" cy="473577"/>
          </a:xfrm>
          <a:prstGeom prst="rect">
            <a:avLst/>
          </a:prstGeom>
          <a:solidFill>
            <a:srgbClr val="FFFFFF"/>
          </a:solidFill>
          <a:ln w="25400">
            <a:solidFill>
              <a:srgbClr val="E2BC62"/>
            </a:solidFill>
            <a:miter/>
          </a:ln>
        </p:spPr>
        <p:txBody>
          <a:bodyPr lIns="50800" tIns="50800" rIns="50800" bIns="50800" anchor="ctr"/>
          <a:lstStyle/>
          <a:p>
            <a:pPr algn="ctr"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40" name="Cuadrado"/>
          <p:cNvSpPr/>
          <p:nvPr/>
        </p:nvSpPr>
        <p:spPr>
          <a:xfrm>
            <a:off x="9326852" y="8082511"/>
            <a:ext cx="473577" cy="473578"/>
          </a:xfrm>
          <a:prstGeom prst="rect">
            <a:avLst/>
          </a:prstGeom>
          <a:solidFill>
            <a:srgbClr val="FFFFFF"/>
          </a:solidFill>
          <a:ln w="25400">
            <a:solidFill>
              <a:srgbClr val="B0CEE2"/>
            </a:solidFill>
            <a:miter/>
          </a:ln>
        </p:spPr>
        <p:txBody>
          <a:bodyPr lIns="50800" tIns="50800" rIns="50800" bIns="50800" anchor="ctr"/>
          <a:lstStyle/>
          <a:p>
            <a:pPr algn="ctr"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41" name="Cuadrado"/>
          <p:cNvSpPr/>
          <p:nvPr/>
        </p:nvSpPr>
        <p:spPr>
          <a:xfrm>
            <a:off x="9326852" y="8861022"/>
            <a:ext cx="473577" cy="473578"/>
          </a:xfrm>
          <a:prstGeom prst="rect">
            <a:avLst/>
          </a:prstGeom>
          <a:solidFill>
            <a:srgbClr val="FFFFFF"/>
          </a:solidFill>
          <a:ln w="25400">
            <a:solidFill>
              <a:srgbClr val="A3E2B4"/>
            </a:solidFill>
            <a:miter/>
          </a:ln>
        </p:spPr>
        <p:txBody>
          <a:bodyPr lIns="50800" tIns="50800" rIns="50800" bIns="50800" anchor="ctr"/>
          <a:lstStyle/>
          <a:p>
            <a:pPr algn="ctr"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42" name="Cuadrado"/>
          <p:cNvSpPr/>
          <p:nvPr/>
        </p:nvSpPr>
        <p:spPr>
          <a:xfrm>
            <a:off x="9326852" y="9639533"/>
            <a:ext cx="473577" cy="473577"/>
          </a:xfrm>
          <a:prstGeom prst="rect">
            <a:avLst/>
          </a:prstGeom>
          <a:solidFill>
            <a:srgbClr val="FFFFFF"/>
          </a:solidFill>
          <a:ln w="25400">
            <a:solidFill>
              <a:srgbClr val="929292"/>
            </a:solidFill>
            <a:miter/>
          </a:ln>
        </p:spPr>
        <p:txBody>
          <a:bodyPr lIns="50800" tIns="50800" rIns="50800" bIns="50800" anchor="ctr"/>
          <a:lstStyle/>
          <a:p>
            <a:pPr algn="ctr"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43" name="Rectángulo"/>
          <p:cNvSpPr/>
          <p:nvPr/>
        </p:nvSpPr>
        <p:spPr>
          <a:xfrm>
            <a:off x="16356742" y="6636455"/>
            <a:ext cx="6505493" cy="89018"/>
          </a:xfrm>
          <a:prstGeom prst="rect">
            <a:avLst/>
          </a:prstGeom>
          <a:solidFill>
            <a:srgbClr val="E8A23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defRPr sz="3200">
                <a:solidFill>
                  <a:srgbClr val="E8A23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44" name="30.3 PNIEC con offshore"/>
          <p:cNvSpPr txBox="1"/>
          <p:nvPr/>
        </p:nvSpPr>
        <p:spPr>
          <a:xfrm>
            <a:off x="16303609" y="6007227"/>
            <a:ext cx="4600105" cy="5581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lnSpc>
                <a:spcPct val="80000"/>
              </a:lnSpc>
              <a:defRPr sz="3700" spc="-74">
                <a:solidFill>
                  <a:srgbClr val="000000"/>
                </a:solidFill>
                <a:latin typeface="+mn-lt"/>
                <a:ea typeface="+mn-ea"/>
                <a:cs typeface="+mn-cs"/>
                <a:sym typeface="Lato Black"/>
              </a:defRPr>
            </a:lvl1pPr>
          </a:lstStyle>
          <a:p>
            <a:r>
              <a:rPr dirty="0"/>
              <a:t>3</a:t>
            </a:r>
            <a:r>
              <a:rPr lang="es-ES" dirty="0"/>
              <a:t>.</a:t>
            </a:r>
            <a:r>
              <a:rPr dirty="0"/>
              <a:t> PNIEC con offshore</a:t>
            </a:r>
          </a:p>
        </p:txBody>
      </p:sp>
      <p:sp>
        <p:nvSpPr>
          <p:cNvPr id="345" name="330 MW de PV"/>
          <p:cNvSpPr txBox="1"/>
          <p:nvPr/>
        </p:nvSpPr>
        <p:spPr>
          <a:xfrm>
            <a:off x="17186880" y="7280438"/>
            <a:ext cx="5236728" cy="520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ct val="90000"/>
              </a:lnSpc>
              <a:spcBef>
                <a:spcPts val="2000"/>
              </a:spcBef>
              <a:defRPr sz="2700">
                <a:solidFill>
                  <a:srgbClr val="000000"/>
                </a:solidFill>
                <a:latin typeface="Lato Regular"/>
                <a:ea typeface="Lato Regular"/>
                <a:cs typeface="Lato Regular"/>
                <a:sym typeface="Lato Regular"/>
              </a:defRPr>
            </a:lvl1pPr>
          </a:lstStyle>
          <a:p>
            <a:r>
              <a:t>330 MW de PV</a:t>
            </a:r>
          </a:p>
        </p:txBody>
      </p:sp>
      <p:sp>
        <p:nvSpPr>
          <p:cNvPr id="346" name="305 MW eólica onshore"/>
          <p:cNvSpPr txBox="1"/>
          <p:nvPr/>
        </p:nvSpPr>
        <p:spPr>
          <a:xfrm>
            <a:off x="17186880" y="8069811"/>
            <a:ext cx="5236728" cy="520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ct val="90000"/>
              </a:lnSpc>
              <a:spcBef>
                <a:spcPts val="2000"/>
              </a:spcBef>
              <a:defRPr sz="2700">
                <a:solidFill>
                  <a:srgbClr val="000000"/>
                </a:solidFill>
                <a:latin typeface="Lato Regular"/>
                <a:ea typeface="Lato Regular"/>
                <a:cs typeface="Lato Regular"/>
                <a:sym typeface="Lato Regular"/>
              </a:defRPr>
            </a:lvl1pPr>
          </a:lstStyle>
          <a:p>
            <a:r>
              <a:t>305 MW eólica onshore</a:t>
            </a:r>
          </a:p>
        </p:txBody>
      </p:sp>
      <p:sp>
        <p:nvSpPr>
          <p:cNvPr id="347" name="200 MW de eólica offshore"/>
          <p:cNvSpPr txBox="1"/>
          <p:nvPr/>
        </p:nvSpPr>
        <p:spPr>
          <a:xfrm>
            <a:off x="17186880" y="8859184"/>
            <a:ext cx="5236728" cy="520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ct val="90000"/>
              </a:lnSpc>
              <a:spcBef>
                <a:spcPts val="2000"/>
              </a:spcBef>
              <a:defRPr sz="2700">
                <a:solidFill>
                  <a:srgbClr val="000000"/>
                </a:solidFill>
                <a:latin typeface="Lato Regular"/>
                <a:ea typeface="Lato Regular"/>
                <a:cs typeface="Lato Regular"/>
                <a:sym typeface="Lato Regular"/>
              </a:defRPr>
            </a:lvl1pPr>
          </a:lstStyle>
          <a:p>
            <a:r>
              <a:t>200 MW de eólica offshore</a:t>
            </a:r>
          </a:p>
        </p:txBody>
      </p:sp>
      <p:sp>
        <p:nvSpPr>
          <p:cNvPr id="348" name="300 MWh de Baterias"/>
          <p:cNvSpPr txBox="1"/>
          <p:nvPr/>
        </p:nvSpPr>
        <p:spPr>
          <a:xfrm>
            <a:off x="17186880" y="9648556"/>
            <a:ext cx="5236728" cy="520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ct val="90000"/>
              </a:lnSpc>
              <a:spcBef>
                <a:spcPts val="2000"/>
              </a:spcBef>
              <a:defRPr sz="2700">
                <a:solidFill>
                  <a:srgbClr val="000000"/>
                </a:solidFill>
                <a:latin typeface="Lato Regular"/>
                <a:ea typeface="Lato Regular"/>
                <a:cs typeface="Lato Regular"/>
                <a:sym typeface="Lato Regular"/>
              </a:defRPr>
            </a:lvl1pPr>
          </a:lstStyle>
          <a:p>
            <a:r>
              <a:t>300 MWh de Baterias</a:t>
            </a:r>
          </a:p>
        </p:txBody>
      </p:sp>
      <p:sp>
        <p:nvSpPr>
          <p:cNvPr id="349" name="5,6 GWh de hidrobombeo"/>
          <p:cNvSpPr txBox="1"/>
          <p:nvPr/>
        </p:nvSpPr>
        <p:spPr>
          <a:xfrm>
            <a:off x="17186880" y="10460008"/>
            <a:ext cx="5236728" cy="476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ct val="90000"/>
              </a:lnSpc>
              <a:spcBef>
                <a:spcPts val="2000"/>
              </a:spcBef>
              <a:defRPr sz="2700">
                <a:solidFill>
                  <a:srgbClr val="000000"/>
                </a:solidFill>
                <a:latin typeface="Lato Regular"/>
                <a:ea typeface="Lato Regular"/>
                <a:cs typeface="Lato Regular"/>
                <a:sym typeface="Lato Regular"/>
              </a:defRPr>
            </a:lvl1pPr>
          </a:lstStyle>
          <a:p>
            <a:r>
              <a:rPr lang="es-ES" dirty="0"/>
              <a:t>4</a:t>
            </a:r>
            <a:r>
              <a:rPr dirty="0"/>
              <a:t>,</a:t>
            </a:r>
            <a:r>
              <a:rPr lang="es-ES" dirty="0"/>
              <a:t>5</a:t>
            </a:r>
            <a:r>
              <a:rPr dirty="0"/>
              <a:t> GWh de </a:t>
            </a:r>
            <a:r>
              <a:rPr dirty="0" err="1"/>
              <a:t>hidrobombeo</a:t>
            </a:r>
            <a:endParaRPr dirty="0"/>
          </a:p>
        </p:txBody>
      </p:sp>
      <p:sp>
        <p:nvSpPr>
          <p:cNvPr id="350" name="Cuadrado"/>
          <p:cNvSpPr/>
          <p:nvPr/>
        </p:nvSpPr>
        <p:spPr>
          <a:xfrm>
            <a:off x="16488174" y="7304001"/>
            <a:ext cx="473578" cy="473577"/>
          </a:xfrm>
          <a:prstGeom prst="rect">
            <a:avLst/>
          </a:prstGeom>
          <a:solidFill>
            <a:srgbClr val="FFFFFF"/>
          </a:solidFill>
          <a:ln w="25400">
            <a:solidFill>
              <a:srgbClr val="E2BC62"/>
            </a:solidFill>
            <a:miter/>
          </a:ln>
        </p:spPr>
        <p:txBody>
          <a:bodyPr lIns="50800" tIns="50800" rIns="50800" bIns="50800" anchor="ctr"/>
          <a:lstStyle/>
          <a:p>
            <a:pPr algn="ctr"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51" name="Cuadrado"/>
          <p:cNvSpPr/>
          <p:nvPr/>
        </p:nvSpPr>
        <p:spPr>
          <a:xfrm>
            <a:off x="16488174" y="8082511"/>
            <a:ext cx="473578" cy="473578"/>
          </a:xfrm>
          <a:prstGeom prst="rect">
            <a:avLst/>
          </a:prstGeom>
          <a:solidFill>
            <a:srgbClr val="FFFFFF"/>
          </a:solidFill>
          <a:ln w="25400">
            <a:solidFill>
              <a:srgbClr val="B0CEE2"/>
            </a:solidFill>
            <a:miter/>
          </a:ln>
        </p:spPr>
        <p:txBody>
          <a:bodyPr lIns="50800" tIns="50800" rIns="50800" bIns="50800" anchor="ctr"/>
          <a:lstStyle/>
          <a:p>
            <a:pPr algn="ctr"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52" name="Cuadrado"/>
          <p:cNvSpPr/>
          <p:nvPr/>
        </p:nvSpPr>
        <p:spPr>
          <a:xfrm>
            <a:off x="16488174" y="9639533"/>
            <a:ext cx="473578" cy="473577"/>
          </a:xfrm>
          <a:prstGeom prst="rect">
            <a:avLst/>
          </a:prstGeom>
          <a:solidFill>
            <a:srgbClr val="FFFFFF"/>
          </a:solidFill>
          <a:ln w="25400">
            <a:solidFill>
              <a:srgbClr val="A3E2B4"/>
            </a:solidFill>
            <a:miter/>
          </a:ln>
        </p:spPr>
        <p:txBody>
          <a:bodyPr lIns="50800" tIns="50800" rIns="50800" bIns="50800" anchor="ctr"/>
          <a:lstStyle/>
          <a:p>
            <a:pPr algn="ctr"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53" name="Cuadrado"/>
          <p:cNvSpPr/>
          <p:nvPr/>
        </p:nvSpPr>
        <p:spPr>
          <a:xfrm>
            <a:off x="16488174" y="8882746"/>
            <a:ext cx="473578" cy="473577"/>
          </a:xfrm>
          <a:prstGeom prst="rect">
            <a:avLst/>
          </a:prstGeom>
          <a:solidFill>
            <a:srgbClr val="FFFFFF"/>
          </a:solidFill>
          <a:ln w="25400">
            <a:solidFill>
              <a:srgbClr val="929292"/>
            </a:solidFill>
            <a:miter/>
          </a:ln>
        </p:spPr>
        <p:txBody>
          <a:bodyPr lIns="50800" tIns="50800" rIns="50800" bIns="50800" anchor="ctr"/>
          <a:lstStyle/>
          <a:p>
            <a:pPr algn="ctr"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54" name="Cuadrado"/>
          <p:cNvSpPr/>
          <p:nvPr/>
        </p:nvSpPr>
        <p:spPr>
          <a:xfrm>
            <a:off x="16488174" y="10418044"/>
            <a:ext cx="473578" cy="473577"/>
          </a:xfrm>
          <a:prstGeom prst="rect">
            <a:avLst/>
          </a:prstGeom>
          <a:solidFill>
            <a:srgbClr val="FFFFFF"/>
          </a:solidFill>
          <a:ln w="25400">
            <a:solidFill>
              <a:srgbClr val="929292"/>
            </a:solidFill>
            <a:miter/>
          </a:ln>
        </p:spPr>
        <p:txBody>
          <a:bodyPr lIns="50800" tIns="50800" rIns="50800" bIns="50800" anchor="ctr"/>
          <a:lstStyle/>
          <a:p>
            <a:pPr algn="ctr"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55" name="HORIZONTE TEMPORAL 2023"/>
          <p:cNvSpPr txBox="1"/>
          <p:nvPr/>
        </p:nvSpPr>
        <p:spPr>
          <a:xfrm>
            <a:off x="1262174" y="3386155"/>
            <a:ext cx="21859651" cy="9335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>
              <a:lnSpc>
                <a:spcPct val="90000"/>
              </a:lnSpc>
              <a:defRPr sz="6000" spc="-119">
                <a:solidFill>
                  <a:srgbClr val="B4C941"/>
                </a:solidFill>
                <a:latin typeface="+mn-lt"/>
                <a:ea typeface="+mn-ea"/>
                <a:cs typeface="+mn-cs"/>
                <a:sym typeface="Lato Black"/>
              </a:defRPr>
            </a:lvl1pPr>
          </a:lstStyle>
          <a:p>
            <a:r>
              <a:rPr dirty="0"/>
              <a:t>HORIZONTE TEMPORAL </a:t>
            </a:r>
            <a:r>
              <a:rPr lang="es-ES" dirty="0"/>
              <a:t>2030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12</a:t>
            </a:fld>
            <a:endParaRPr/>
          </a:p>
        </p:txBody>
      </p:sp>
      <p:sp>
        <p:nvSpPr>
          <p:cNvPr id="358" name="EXPLORAR- PARTE I.II. HACIA LA TRANSICIÓN EN LA ISLA DE GRAN CANARIA"/>
          <p:cNvSpPr txBox="1"/>
          <p:nvPr/>
        </p:nvSpPr>
        <p:spPr>
          <a:xfrm>
            <a:off x="8677418" y="732131"/>
            <a:ext cx="12330685" cy="55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r">
              <a:lnSpc>
                <a:spcPct val="80000"/>
              </a:lnSpc>
              <a:defRPr sz="3000" i="1" spc="-59">
                <a:solidFill>
                  <a:srgbClr val="D5D5D5"/>
                </a:solidFill>
                <a:latin typeface="Lato Bold"/>
                <a:ea typeface="Lato Bold"/>
                <a:cs typeface="Lato Bold"/>
                <a:sym typeface="Lato Bold"/>
              </a:defRPr>
            </a:lvl1pPr>
          </a:lstStyle>
          <a:p>
            <a:r>
              <a:t>EXPLORAR- PARTE I.II. HACIA LA TRANSICIÓN EN LA ISLA DE GRAN CANARIA</a:t>
            </a:r>
          </a:p>
        </p:txBody>
      </p:sp>
      <p:sp>
        <p:nvSpPr>
          <p:cNvPr id="359" name="Escenarios para la cobertura de demanda"/>
          <p:cNvSpPr txBox="1"/>
          <p:nvPr/>
        </p:nvSpPr>
        <p:spPr>
          <a:xfrm>
            <a:off x="1807941" y="1948543"/>
            <a:ext cx="20768102" cy="1473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>
              <a:lnSpc>
                <a:spcPct val="90000"/>
              </a:lnSpc>
              <a:defRPr sz="9000" spc="-180">
                <a:solidFill>
                  <a:srgbClr val="1C4886"/>
                </a:solidFill>
                <a:latin typeface="+mn-lt"/>
                <a:ea typeface="+mn-ea"/>
                <a:cs typeface="+mn-cs"/>
                <a:sym typeface="Lato Black"/>
              </a:defRPr>
            </a:lvl1pPr>
          </a:lstStyle>
          <a:p>
            <a:r>
              <a:t>Escenarios para la cobertura de demanda</a:t>
            </a:r>
          </a:p>
        </p:txBody>
      </p:sp>
      <p:sp>
        <p:nvSpPr>
          <p:cNvPr id="360" name="HORIZONTE TEMPORAL 2023  |  Potencia instalada propuesta"/>
          <p:cNvSpPr txBox="1"/>
          <p:nvPr/>
        </p:nvSpPr>
        <p:spPr>
          <a:xfrm>
            <a:off x="895774" y="3224398"/>
            <a:ext cx="22592436" cy="9335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algn="ctr">
              <a:lnSpc>
                <a:spcPct val="90000"/>
              </a:lnSpc>
              <a:defRPr sz="6000" spc="-119">
                <a:solidFill>
                  <a:srgbClr val="B4C941"/>
                </a:solidFill>
                <a:latin typeface="+mn-lt"/>
                <a:ea typeface="+mn-ea"/>
                <a:cs typeface="+mn-cs"/>
                <a:sym typeface="Lato Black"/>
              </a:defRPr>
            </a:pPr>
            <a:r>
              <a:rPr dirty="0"/>
              <a:t>HORIZONTE TEMPORAL </a:t>
            </a:r>
            <a:r>
              <a:rPr lang="es-ES" dirty="0"/>
              <a:t>2030</a:t>
            </a:r>
            <a:r>
              <a:rPr dirty="0"/>
              <a:t> </a:t>
            </a:r>
            <a:r>
              <a:rPr dirty="0">
                <a:solidFill>
                  <a:srgbClr val="D5D5D5"/>
                </a:solidFill>
              </a:rPr>
              <a:t> |</a:t>
            </a:r>
            <a:r>
              <a:rPr dirty="0"/>
              <a:t>  </a:t>
            </a:r>
            <a:r>
              <a:rPr lang="es-ES" dirty="0"/>
              <a:t>MW </a:t>
            </a:r>
            <a:r>
              <a:rPr dirty="0" err="1"/>
              <a:t>Potencia</a:t>
            </a:r>
            <a:r>
              <a:rPr dirty="0"/>
              <a:t> </a:t>
            </a:r>
            <a:r>
              <a:rPr dirty="0" err="1"/>
              <a:t>instalada</a:t>
            </a:r>
            <a:r>
              <a:rPr dirty="0"/>
              <a:t> </a:t>
            </a:r>
            <a:r>
              <a:rPr dirty="0" err="1"/>
              <a:t>propuesta</a:t>
            </a:r>
            <a:endParaRPr dirty="0"/>
          </a:p>
        </p:txBody>
      </p:sp>
      <p:graphicFrame>
        <p:nvGraphicFramePr>
          <p:cNvPr id="361" name="Tabla 1"/>
          <p:cNvGraphicFramePr/>
          <p:nvPr/>
        </p:nvGraphicFramePr>
        <p:xfrm>
          <a:off x="11971402" y="5822005"/>
          <a:ext cx="9519612" cy="6209335"/>
        </p:xfrm>
        <a:graphic>
          <a:graphicData uri="http://schemas.openxmlformats.org/drawingml/2006/table">
            <a:tbl>
              <a:tblPr firstRow="1" firstCol="1">
                <a:tableStyleId>{4C3C2611-4C71-4FC5-86AE-919BDF0F9419}</a:tableStyleId>
              </a:tblPr>
              <a:tblGrid>
                <a:gridCol w="27016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957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6608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5616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005195">
                <a:tc>
                  <a:txBody>
                    <a:bodyPr/>
                    <a:lstStyle/>
                    <a:p>
                      <a:pPr indent="0" algn="l" defTabSz="914400">
                        <a:tabLst>
                          <a:tab pos="1663700" algn="l"/>
                        </a:tabLst>
                        <a:defRPr b="0"/>
                      </a:pPr>
                      <a:r>
                        <a:rPr sz="3000">
                          <a:solidFill>
                            <a:srgbClr val="D5D5D5"/>
                          </a:solidFill>
                          <a:latin typeface="Lato Bold"/>
                          <a:ea typeface="Lato Bold"/>
                          <a:cs typeface="Lato Bold"/>
                          <a:sym typeface="Lato Bold"/>
                        </a:rPr>
                        <a:t>Zona</a:t>
                      </a:r>
                    </a:p>
                  </a:txBody>
                  <a:tcPr marL="50800" marR="50800" marT="50800" marB="5080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25400">
                      <a:solidFill>
                        <a:srgbClr val="1D488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indent="0" algn="ctr" defTabSz="914400">
                        <a:tabLst>
                          <a:tab pos="1663700" algn="l"/>
                        </a:tabLst>
                        <a:defRPr b="0"/>
                      </a:pPr>
                      <a:r>
                        <a:rPr sz="3000">
                          <a:solidFill>
                            <a:srgbClr val="FFFFFF"/>
                          </a:solidFill>
                          <a:latin typeface="Lato Bold"/>
                          <a:ea typeface="Lato Bold"/>
                          <a:cs typeface="Lato Bold"/>
                          <a:sym typeface="Lato Bold"/>
                        </a:rPr>
                        <a:t>Escenario
1</a:t>
                      </a:r>
                    </a:p>
                  </a:txBody>
                  <a:tcPr marL="50800" marR="50800" marT="50800" marB="50800" anchor="ctr" horzOverflow="overflow">
                    <a:lnL w="0">
                      <a:miter lim="400000"/>
                    </a:lnL>
                    <a:lnR w="38100">
                      <a:solidFill>
                        <a:srgbClr val="FFFFFF"/>
                      </a:solidFill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  <a:solidFill>
                      <a:srgbClr val="1D4886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defTabSz="914400">
                        <a:tabLst>
                          <a:tab pos="1663700" algn="l"/>
                        </a:tabLst>
                        <a:defRPr b="0"/>
                      </a:pPr>
                      <a:r>
                        <a:rPr sz="3000">
                          <a:solidFill>
                            <a:srgbClr val="FFFFFF"/>
                          </a:solidFill>
                          <a:latin typeface="Lato Bold"/>
                          <a:ea typeface="Lato Bold"/>
                          <a:cs typeface="Lato Bold"/>
                          <a:sym typeface="Lato Bold"/>
                        </a:rPr>
                        <a:t>Escenario
2</a:t>
                      </a:r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FFFFFF"/>
                      </a:solidFill>
                      <a:miter lim="400000"/>
                    </a:lnL>
                    <a:lnR w="38100">
                      <a:solidFill>
                        <a:srgbClr val="FFFFFF"/>
                      </a:solidFill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  <a:solidFill>
                      <a:srgbClr val="1D4886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defTabSz="914400">
                        <a:tabLst>
                          <a:tab pos="1663700" algn="l"/>
                        </a:tabLst>
                        <a:defRPr b="0"/>
                      </a:pPr>
                      <a:r>
                        <a:rPr sz="3000">
                          <a:solidFill>
                            <a:srgbClr val="FFFFFF"/>
                          </a:solidFill>
                          <a:latin typeface="Lato Bold"/>
                          <a:ea typeface="Lato Bold"/>
                          <a:cs typeface="Lato Bold"/>
                          <a:sym typeface="Lato Bold"/>
                        </a:rPr>
                        <a:t>Escenario
3</a:t>
                      </a:r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FFFFFF"/>
                      </a:solidFill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  <a:solidFill>
                      <a:srgbClr val="1D488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38667">
                <a:tc>
                  <a:txBody>
                    <a:bodyPr/>
                    <a:lstStyle/>
                    <a:p>
                      <a:pPr indent="0" algn="l" defTabSz="914400">
                        <a:tabLst>
                          <a:tab pos="1663700" algn="l"/>
                        </a:tabLst>
                        <a:defRPr b="0"/>
                      </a:pPr>
                      <a:r>
                        <a:rPr sz="3000">
                          <a:latin typeface="Lato Regular"/>
                          <a:ea typeface="Lato Regular"/>
                          <a:cs typeface="Lato Regular"/>
                        </a:rPr>
                        <a:t>Noroeste</a:t>
                      </a:r>
                    </a:p>
                  </a:txBody>
                  <a:tcPr marL="114300" marR="114300" marT="114300" marB="11430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25400">
                      <a:solidFill>
                        <a:srgbClr val="1D4886"/>
                      </a:solidFill>
                      <a:miter lim="400000"/>
                    </a:lnT>
                  </a:tcPr>
                </a:tc>
                <a:tc>
                  <a:txBody>
                    <a:bodyPr/>
                    <a:lstStyle/>
                    <a:p>
                      <a:pPr indent="0" algn="ctr" defTabSz="914400"/>
                      <a:r>
                        <a:rPr sz="3000">
                          <a:latin typeface="Lato Regular"/>
                          <a:ea typeface="Lato Regular"/>
                          <a:cs typeface="Lato Regular"/>
                        </a:rPr>
                        <a:t>34</a:t>
                      </a:r>
                    </a:p>
                  </a:txBody>
                  <a:tcPr marL="50800" marR="50800" marT="50800" marB="5080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</a:tcPr>
                </a:tc>
                <a:tc>
                  <a:txBody>
                    <a:bodyPr/>
                    <a:lstStyle/>
                    <a:p>
                      <a:pPr indent="0" algn="ctr" defTabSz="914400"/>
                      <a:r>
                        <a:rPr sz="3000">
                          <a:latin typeface="Lato Regular"/>
                          <a:ea typeface="Lato Regular"/>
                          <a:cs typeface="Lato Regular"/>
                        </a:rPr>
                        <a:t>42</a:t>
                      </a:r>
                    </a:p>
                  </a:txBody>
                  <a:tcPr marL="50800" marR="50800" marT="50800" marB="5080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</a:tcPr>
                </a:tc>
                <a:tc>
                  <a:txBody>
                    <a:bodyPr/>
                    <a:lstStyle/>
                    <a:p>
                      <a:pPr indent="0" algn="ctr" defTabSz="914400"/>
                      <a:r>
                        <a:rPr sz="3000">
                          <a:latin typeface="Lato Regular"/>
                          <a:ea typeface="Lato Regular"/>
                          <a:cs typeface="Lato Regular"/>
                        </a:rPr>
                        <a:t>13</a:t>
                      </a:r>
                    </a:p>
                  </a:txBody>
                  <a:tcPr marL="50800" marR="50800" marT="50800" marB="5080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38667">
                <a:tc>
                  <a:txBody>
                    <a:bodyPr/>
                    <a:lstStyle/>
                    <a:p>
                      <a:pPr indent="0" algn="l" defTabSz="914400">
                        <a:tabLst>
                          <a:tab pos="1663700" algn="l"/>
                        </a:tabLst>
                        <a:defRPr b="0"/>
                      </a:pPr>
                      <a:r>
                        <a:rPr sz="3000">
                          <a:latin typeface="Lato Regular"/>
                          <a:ea typeface="Lato Regular"/>
                          <a:cs typeface="Lato Regular"/>
                        </a:rPr>
                        <a:t>Sureste</a:t>
                      </a:r>
                    </a:p>
                  </a:txBody>
                  <a:tcPr marL="114300" marR="114300" marT="114300" marB="114300" anchor="ctr" horzOverflow="overflow">
                    <a:lnL w="0">
                      <a:miter lim="400000"/>
                    </a:lnL>
                    <a:lnR w="0">
                      <a:miter lim="400000"/>
                    </a:lnR>
                  </a:tcPr>
                </a:tc>
                <a:tc>
                  <a:txBody>
                    <a:bodyPr/>
                    <a:lstStyle/>
                    <a:p>
                      <a:pPr indent="0" algn="ctr" defTabSz="914400"/>
                      <a:r>
                        <a:rPr sz="3000">
                          <a:latin typeface="Lato Regular"/>
                          <a:ea typeface="Lato Regular"/>
                          <a:cs typeface="Lato Regular"/>
                        </a:rPr>
                        <a:t>346</a:t>
                      </a:r>
                    </a:p>
                  </a:txBody>
                  <a:tcPr marL="50800" marR="50800" marT="50800" marB="50800" anchor="ctr" horzOverflow="overflow">
                    <a:lnL w="0">
                      <a:miter lim="400000"/>
                    </a:lnL>
                    <a:lnR w="0">
                      <a:miter lim="400000"/>
                    </a:lnR>
                  </a:tcPr>
                </a:tc>
                <a:tc>
                  <a:txBody>
                    <a:bodyPr/>
                    <a:lstStyle/>
                    <a:p>
                      <a:pPr indent="0" algn="ctr" defTabSz="914400"/>
                      <a:r>
                        <a:rPr sz="3000">
                          <a:latin typeface="Lato Regular"/>
                          <a:ea typeface="Lato Regular"/>
                          <a:cs typeface="Lato Regular"/>
                        </a:rPr>
                        <a:t>388</a:t>
                      </a:r>
                    </a:p>
                  </a:txBody>
                  <a:tcPr marL="50800" marR="50800" marT="50800" marB="50800" anchor="ctr" horzOverflow="overflow">
                    <a:lnL w="0">
                      <a:miter lim="400000"/>
                    </a:lnL>
                    <a:lnR w="0">
                      <a:miter lim="400000"/>
                    </a:lnR>
                  </a:tcPr>
                </a:tc>
                <a:tc>
                  <a:txBody>
                    <a:bodyPr/>
                    <a:lstStyle/>
                    <a:p>
                      <a:pPr indent="0" algn="ctr" defTabSz="914400"/>
                      <a:r>
                        <a:rPr sz="3000">
                          <a:latin typeface="Lato Regular"/>
                          <a:ea typeface="Lato Regular"/>
                          <a:cs typeface="Lato Regular"/>
                        </a:rPr>
                        <a:t>292</a:t>
                      </a:r>
                    </a:p>
                  </a:txBody>
                  <a:tcPr marL="50800" marR="50800" marT="50800" marB="50800" anchor="ctr" horzOverflow="overflow">
                    <a:lnL w="0">
                      <a:miter lim="400000"/>
                    </a:lnL>
                    <a:lnR w="0">
                      <a:miter lim="400000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38667">
                <a:tc>
                  <a:txBody>
                    <a:bodyPr/>
                    <a:lstStyle/>
                    <a:p>
                      <a:pPr indent="0" algn="l" defTabSz="914400">
                        <a:tabLst>
                          <a:tab pos="1663700" algn="l"/>
                        </a:tabLst>
                        <a:defRPr b="0"/>
                      </a:pPr>
                      <a:r>
                        <a:rPr sz="3000">
                          <a:solidFill>
                            <a:srgbClr val="1D4886"/>
                          </a:solidFill>
                          <a:latin typeface="Lato Regular"/>
                          <a:ea typeface="Lato Regular"/>
                          <a:cs typeface="Lato Regular"/>
                        </a:rPr>
                        <a:t>Total terrestre</a:t>
                      </a:r>
                    </a:p>
                  </a:txBody>
                  <a:tcPr marL="114300" marR="114300" marT="114300" marB="11430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defTabSz="914400"/>
                      <a:r>
                        <a:rPr sz="3000">
                          <a:solidFill>
                            <a:srgbClr val="1D4886"/>
                          </a:solidFill>
                          <a:latin typeface="Lato Regular"/>
                          <a:ea typeface="Lato Regular"/>
                          <a:cs typeface="Lato Regular"/>
                        </a:rPr>
                        <a:t>380</a:t>
                      </a:r>
                    </a:p>
                  </a:txBody>
                  <a:tcPr marL="50800" marR="50800" marT="50800" marB="5080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defTabSz="914400"/>
                      <a:r>
                        <a:rPr sz="3000">
                          <a:solidFill>
                            <a:srgbClr val="1D4886"/>
                          </a:solidFill>
                          <a:latin typeface="Lato Regular"/>
                          <a:ea typeface="Lato Regular"/>
                          <a:cs typeface="Lato Regular"/>
                        </a:rPr>
                        <a:t>430</a:t>
                      </a:r>
                    </a:p>
                  </a:txBody>
                  <a:tcPr marL="50800" marR="50800" marT="50800" marB="5080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defTabSz="914400"/>
                      <a:r>
                        <a:rPr sz="3000">
                          <a:solidFill>
                            <a:srgbClr val="1D4886"/>
                          </a:solidFill>
                          <a:latin typeface="Lato Regular"/>
                          <a:ea typeface="Lato Regular"/>
                          <a:cs typeface="Lato Regular"/>
                        </a:rPr>
                        <a:t>305</a:t>
                      </a:r>
                    </a:p>
                  </a:txBody>
                  <a:tcPr marL="50800" marR="50800" marT="50800" marB="5080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38667">
                <a:tc>
                  <a:txBody>
                    <a:bodyPr/>
                    <a:lstStyle/>
                    <a:p>
                      <a:pPr indent="0" algn="l" defTabSz="914400">
                        <a:tabLst>
                          <a:tab pos="1663700" algn="l"/>
                        </a:tabLst>
                        <a:defRPr b="0"/>
                      </a:pPr>
                      <a:r>
                        <a:rPr sz="3000">
                          <a:latin typeface="Lato Regular"/>
                          <a:ea typeface="Lato Regular"/>
                          <a:cs typeface="Lato Regular"/>
                        </a:rPr>
                        <a:t>Eólica marina</a:t>
                      </a:r>
                    </a:p>
                  </a:txBody>
                  <a:tcPr marL="114300" marR="114300" marT="114300" marB="114300" anchor="ctr" horzOverflow="overflow">
                    <a:lnL w="0">
                      <a:miter lim="400000"/>
                    </a:lnL>
                    <a:lnR w="0">
                      <a:miter lim="400000"/>
                    </a:lnR>
                  </a:tcPr>
                </a:tc>
                <a:tc>
                  <a:txBody>
                    <a:bodyPr/>
                    <a:lstStyle/>
                    <a:p>
                      <a:pPr indent="0" algn="ctr" defTabSz="914400"/>
                      <a:r>
                        <a:rPr sz="3000">
                          <a:latin typeface="Lato Regular"/>
                          <a:ea typeface="Lato Regular"/>
                          <a:cs typeface="Lato Regular"/>
                        </a:rPr>
                        <a:t>0</a:t>
                      </a:r>
                    </a:p>
                  </a:txBody>
                  <a:tcPr marL="50800" marR="50800" marT="50800" marB="50800" anchor="ctr" horzOverflow="overflow">
                    <a:lnL w="0">
                      <a:miter lim="400000"/>
                    </a:lnL>
                    <a:lnR w="0">
                      <a:miter lim="400000"/>
                    </a:lnR>
                  </a:tcPr>
                </a:tc>
                <a:tc>
                  <a:txBody>
                    <a:bodyPr/>
                    <a:lstStyle/>
                    <a:p>
                      <a:pPr indent="0" algn="ctr" defTabSz="914400"/>
                      <a:r>
                        <a:rPr sz="3000">
                          <a:latin typeface="Lato Regular"/>
                          <a:ea typeface="Lato Regular"/>
                          <a:cs typeface="Lato Regular"/>
                        </a:rPr>
                        <a:t>0</a:t>
                      </a:r>
                    </a:p>
                  </a:txBody>
                  <a:tcPr marL="50800" marR="50800" marT="50800" marB="50800" anchor="ctr" horzOverflow="overflow">
                    <a:lnL w="0">
                      <a:miter lim="400000"/>
                    </a:lnL>
                    <a:lnR w="0">
                      <a:miter lim="400000"/>
                    </a:lnR>
                  </a:tcPr>
                </a:tc>
                <a:tc>
                  <a:txBody>
                    <a:bodyPr/>
                    <a:lstStyle/>
                    <a:p>
                      <a:pPr indent="0" algn="ctr" defTabSz="914400"/>
                      <a:r>
                        <a:rPr sz="3000">
                          <a:latin typeface="Lato Regular"/>
                          <a:ea typeface="Lato Regular"/>
                          <a:cs typeface="Lato Regular"/>
                        </a:rPr>
                        <a:t>200</a:t>
                      </a:r>
                    </a:p>
                  </a:txBody>
                  <a:tcPr marL="50800" marR="50800" marT="50800" marB="50800" anchor="ctr" horzOverflow="overflow">
                    <a:lnL w="0">
                      <a:miter lim="400000"/>
                    </a:lnL>
                    <a:lnR w="0">
                      <a:miter lim="400000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38667">
                <a:tc>
                  <a:txBody>
                    <a:bodyPr/>
                    <a:lstStyle/>
                    <a:p>
                      <a:pPr indent="0" algn="l" defTabSz="914400">
                        <a:tabLst>
                          <a:tab pos="1663700" algn="l"/>
                        </a:tabLst>
                        <a:defRPr b="0"/>
                      </a:pPr>
                      <a:r>
                        <a:rPr sz="3000">
                          <a:solidFill>
                            <a:srgbClr val="1D4886"/>
                          </a:solidFill>
                          <a:latin typeface="Lato Bold"/>
                          <a:ea typeface="Lato Bold"/>
                          <a:cs typeface="Lato Bold"/>
                          <a:sym typeface="Lato Bold"/>
                        </a:rPr>
                        <a:t>Total</a:t>
                      </a:r>
                    </a:p>
                  </a:txBody>
                  <a:tcPr marL="114300" marR="114300" marT="114300" marB="11430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defTabSz="914400"/>
                      <a:r>
                        <a:rPr sz="3000">
                          <a:solidFill>
                            <a:srgbClr val="1D4886"/>
                          </a:solidFill>
                          <a:latin typeface="Lato Bold"/>
                          <a:ea typeface="Lato Bold"/>
                          <a:cs typeface="Lato Bold"/>
                          <a:sym typeface="Lato Bold"/>
                        </a:rPr>
                        <a:t>380</a:t>
                      </a:r>
                    </a:p>
                  </a:txBody>
                  <a:tcPr marL="50800" marR="50800" marT="50800" marB="5080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defTabSz="914400"/>
                      <a:r>
                        <a:rPr sz="3000">
                          <a:solidFill>
                            <a:srgbClr val="1D4886"/>
                          </a:solidFill>
                          <a:latin typeface="Lato Bold"/>
                          <a:ea typeface="Lato Bold"/>
                          <a:cs typeface="Lato Bold"/>
                          <a:sym typeface="Lato Bold"/>
                        </a:rPr>
                        <a:t>430</a:t>
                      </a:r>
                    </a:p>
                  </a:txBody>
                  <a:tcPr marL="50800" marR="50800" marT="50800" marB="5080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defTabSz="914400"/>
                      <a:r>
                        <a:rPr sz="3000">
                          <a:solidFill>
                            <a:srgbClr val="1D4886"/>
                          </a:solidFill>
                          <a:latin typeface="Lato Bold"/>
                          <a:ea typeface="Lato Bold"/>
                          <a:cs typeface="Lato Bold"/>
                          <a:sym typeface="Lato Bold"/>
                        </a:rPr>
                        <a:t>505</a:t>
                      </a:r>
                    </a:p>
                  </a:txBody>
                  <a:tcPr marL="50800" marR="50800" marT="50800" marB="5080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362" name="Google Shape;342;p34" descr="Google Shape;342;p34"/>
          <p:cNvPicPr>
            <a:picLocks noChangeAspect="1"/>
          </p:cNvPicPr>
          <p:nvPr/>
        </p:nvPicPr>
        <p:blipFill>
          <a:blip r:embed="rId2"/>
          <a:srcRect r="29857"/>
          <a:stretch>
            <a:fillRect/>
          </a:stretch>
        </p:blipFill>
        <p:spPr>
          <a:xfrm>
            <a:off x="1965886" y="4675305"/>
            <a:ext cx="8376437" cy="823790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13</a:t>
            </a:fld>
            <a:endParaRPr/>
          </a:p>
        </p:txBody>
      </p:sp>
      <p:sp>
        <p:nvSpPr>
          <p:cNvPr id="365" name="EXPLORAR- PARTE I.II. HACIA LA TRANSICIÓN EN LA ISLA DE GRAN CANARIA"/>
          <p:cNvSpPr txBox="1"/>
          <p:nvPr/>
        </p:nvSpPr>
        <p:spPr>
          <a:xfrm>
            <a:off x="8677418" y="732131"/>
            <a:ext cx="12330685" cy="55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r">
              <a:lnSpc>
                <a:spcPct val="80000"/>
              </a:lnSpc>
              <a:defRPr sz="3000" i="1" spc="-59">
                <a:solidFill>
                  <a:srgbClr val="D5D5D5"/>
                </a:solidFill>
                <a:latin typeface="Lato Bold"/>
                <a:ea typeface="Lato Bold"/>
                <a:cs typeface="Lato Bold"/>
                <a:sym typeface="Lato Bold"/>
              </a:defRPr>
            </a:lvl1pPr>
          </a:lstStyle>
          <a:p>
            <a:r>
              <a:t>EXPLORAR- PARTE I.II. HACIA LA TRANSICIÓN EN LA ISLA DE GRAN CANARIA</a:t>
            </a:r>
          </a:p>
        </p:txBody>
      </p:sp>
      <p:sp>
        <p:nvSpPr>
          <p:cNvPr id="366" name="Escenarios para la cobertura de demanda"/>
          <p:cNvSpPr txBox="1"/>
          <p:nvPr/>
        </p:nvSpPr>
        <p:spPr>
          <a:xfrm>
            <a:off x="1807941" y="1948543"/>
            <a:ext cx="20768102" cy="1473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>
              <a:lnSpc>
                <a:spcPct val="90000"/>
              </a:lnSpc>
              <a:defRPr sz="9000" spc="-180">
                <a:solidFill>
                  <a:srgbClr val="1C4886"/>
                </a:solidFill>
                <a:latin typeface="+mn-lt"/>
                <a:ea typeface="+mn-ea"/>
                <a:cs typeface="+mn-cs"/>
                <a:sym typeface="Lato Black"/>
              </a:defRPr>
            </a:lvl1pPr>
          </a:lstStyle>
          <a:p>
            <a:r>
              <a:t>Escenarios para la cobertura de demanda</a:t>
            </a:r>
          </a:p>
        </p:txBody>
      </p:sp>
      <p:graphicFrame>
        <p:nvGraphicFramePr>
          <p:cNvPr id="367" name="Tabla 1"/>
          <p:cNvGraphicFramePr/>
          <p:nvPr/>
        </p:nvGraphicFramePr>
        <p:xfrm>
          <a:off x="11389498" y="5523579"/>
          <a:ext cx="10773551" cy="7249958"/>
        </p:xfrm>
        <a:graphic>
          <a:graphicData uri="http://schemas.openxmlformats.org/drawingml/2006/table">
            <a:tbl>
              <a:tblPr firstRow="1" firstCol="1">
                <a:tableStyleId>{4C3C2611-4C71-4FC5-86AE-919BDF0F9419}</a:tableStyleId>
              </a:tblPr>
              <a:tblGrid>
                <a:gridCol w="38827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191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902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8131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077758">
                <a:tc>
                  <a:txBody>
                    <a:bodyPr/>
                    <a:lstStyle/>
                    <a:p>
                      <a:pPr indent="0" algn="l" defTabSz="914400">
                        <a:tabLst>
                          <a:tab pos="1663700" algn="l"/>
                        </a:tabLst>
                        <a:defRPr b="0"/>
                      </a:pPr>
                      <a:r>
                        <a:rPr sz="3000">
                          <a:solidFill>
                            <a:srgbClr val="D5D5D5"/>
                          </a:solidFill>
                          <a:latin typeface="Lato Bold"/>
                          <a:ea typeface="Lato Bold"/>
                          <a:cs typeface="Lato Bold"/>
                          <a:sym typeface="Lato Bold"/>
                        </a:rPr>
                        <a:t>Zona</a:t>
                      </a:r>
                    </a:p>
                  </a:txBody>
                  <a:tcPr marL="50800" marR="50800" marT="50800" marB="5080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25400">
                      <a:solidFill>
                        <a:srgbClr val="1D488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indent="0" algn="ctr" defTabSz="914400">
                        <a:tabLst>
                          <a:tab pos="1663700" algn="l"/>
                        </a:tabLst>
                        <a:defRPr b="0"/>
                      </a:pPr>
                      <a:r>
                        <a:rPr sz="3000">
                          <a:solidFill>
                            <a:srgbClr val="FFFFFF"/>
                          </a:solidFill>
                          <a:latin typeface="Lato Bold"/>
                          <a:ea typeface="Lato Bold"/>
                          <a:cs typeface="Lato Bold"/>
                          <a:sym typeface="Lato Bold"/>
                        </a:rPr>
                        <a:t>Escenario
1</a:t>
                      </a:r>
                    </a:p>
                  </a:txBody>
                  <a:tcPr marL="50800" marR="50800" marT="50800" marB="50800" anchor="ctr" horzOverflow="overflow">
                    <a:lnL w="0">
                      <a:miter lim="400000"/>
                    </a:lnL>
                    <a:lnR w="38100">
                      <a:solidFill>
                        <a:srgbClr val="FFFFFF"/>
                      </a:solidFill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  <a:solidFill>
                      <a:srgbClr val="1D4886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defTabSz="914400">
                        <a:tabLst>
                          <a:tab pos="1663700" algn="l"/>
                        </a:tabLst>
                        <a:defRPr b="0"/>
                      </a:pPr>
                      <a:r>
                        <a:rPr sz="3000">
                          <a:solidFill>
                            <a:srgbClr val="FFFFFF"/>
                          </a:solidFill>
                          <a:latin typeface="Lato Bold"/>
                          <a:ea typeface="Lato Bold"/>
                          <a:cs typeface="Lato Bold"/>
                          <a:sym typeface="Lato Bold"/>
                        </a:rPr>
                        <a:t>Escenario
2</a:t>
                      </a:r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FFFFFF"/>
                      </a:solidFill>
                      <a:miter lim="400000"/>
                    </a:lnL>
                    <a:lnR w="38100">
                      <a:solidFill>
                        <a:srgbClr val="FFFFFF"/>
                      </a:solidFill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  <a:solidFill>
                      <a:srgbClr val="1D4886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defTabSz="914400">
                        <a:tabLst>
                          <a:tab pos="1663700" algn="l"/>
                        </a:tabLst>
                        <a:defRPr b="0"/>
                      </a:pPr>
                      <a:r>
                        <a:rPr sz="3000">
                          <a:solidFill>
                            <a:srgbClr val="FFFFFF"/>
                          </a:solidFill>
                          <a:latin typeface="Lato Bold"/>
                          <a:ea typeface="Lato Bold"/>
                          <a:cs typeface="Lato Bold"/>
                          <a:sym typeface="Lato Bold"/>
                        </a:rPr>
                        <a:t>Escenario
3</a:t>
                      </a:r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FFFFFF"/>
                      </a:solidFill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  <a:solidFill>
                      <a:srgbClr val="1D488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1414">
                <a:tc>
                  <a:txBody>
                    <a:bodyPr/>
                    <a:lstStyle/>
                    <a:p>
                      <a:pPr indent="0" algn="l" defTabSz="914400">
                        <a:tabLst>
                          <a:tab pos="1663700" algn="l"/>
                        </a:tabLst>
                        <a:defRPr b="0"/>
                      </a:pPr>
                      <a:r>
                        <a:rPr sz="3000">
                          <a:latin typeface="Lato Regular"/>
                          <a:ea typeface="Lato Regular"/>
                          <a:cs typeface="Lato Regular"/>
                        </a:rPr>
                        <a:t>Gáldar</a:t>
                      </a:r>
                    </a:p>
                  </a:txBody>
                  <a:tcPr marL="114300" marR="114300" marT="114300" marB="11430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25400">
                      <a:solidFill>
                        <a:srgbClr val="1D4886"/>
                      </a:solidFill>
                      <a:miter lim="400000"/>
                    </a:lnT>
                  </a:tcPr>
                </a:tc>
                <a:tc>
                  <a:txBody>
                    <a:bodyPr/>
                    <a:lstStyle/>
                    <a:p>
                      <a:pPr indent="0" algn="ctr" defTabSz="914400"/>
                      <a:r>
                        <a:rPr sz="3000">
                          <a:latin typeface="Lato Regular"/>
                          <a:ea typeface="Lato Regular"/>
                          <a:cs typeface="Lato Regular"/>
                        </a:rPr>
                        <a:t>10,5</a:t>
                      </a:r>
                    </a:p>
                  </a:txBody>
                  <a:tcPr marL="50800" marR="50800" marT="50800" marB="5080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</a:tcPr>
                </a:tc>
                <a:tc>
                  <a:txBody>
                    <a:bodyPr/>
                    <a:lstStyle/>
                    <a:p>
                      <a:pPr indent="0" algn="ctr" defTabSz="914400"/>
                      <a:r>
                        <a:rPr sz="3000">
                          <a:latin typeface="Lato Regular"/>
                          <a:ea typeface="Lato Regular"/>
                          <a:cs typeface="Lato Regular"/>
                        </a:rPr>
                        <a:t>17,5</a:t>
                      </a:r>
                    </a:p>
                  </a:txBody>
                  <a:tcPr marL="50800" marR="50800" marT="50800" marB="5080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</a:tcPr>
                </a:tc>
                <a:tc>
                  <a:txBody>
                    <a:bodyPr/>
                    <a:lstStyle/>
                    <a:p>
                      <a:pPr indent="0" algn="ctr" defTabSz="914400"/>
                      <a:r>
                        <a:rPr sz="3000">
                          <a:latin typeface="Lato Regular"/>
                          <a:ea typeface="Lato Regular"/>
                          <a:cs typeface="Lato Regular"/>
                        </a:rPr>
                        <a:t>11,6</a:t>
                      </a:r>
                    </a:p>
                  </a:txBody>
                  <a:tcPr marL="50800" marR="50800" marT="50800" marB="5080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5726">
                <a:tc>
                  <a:txBody>
                    <a:bodyPr/>
                    <a:lstStyle/>
                    <a:p>
                      <a:pPr indent="0" algn="l" defTabSz="914400">
                        <a:tabLst>
                          <a:tab pos="1663700" algn="l"/>
                        </a:tabLst>
                        <a:defRPr b="0"/>
                      </a:pPr>
                      <a:r>
                        <a:rPr sz="3000">
                          <a:latin typeface="Lato Regular"/>
                          <a:ea typeface="Lato Regular"/>
                          <a:cs typeface="Lato Regular"/>
                        </a:rPr>
                        <a:t>Barranquillo Frío</a:t>
                      </a:r>
                    </a:p>
                  </a:txBody>
                  <a:tcPr marL="114300" marR="114300" marT="114300" marB="114300" anchor="ctr" horzOverflow="overflow">
                    <a:lnL w="0">
                      <a:miter lim="400000"/>
                    </a:lnL>
                    <a:lnR w="0">
                      <a:miter lim="400000"/>
                    </a:lnR>
                  </a:tcPr>
                </a:tc>
                <a:tc>
                  <a:txBody>
                    <a:bodyPr/>
                    <a:lstStyle/>
                    <a:p>
                      <a:pPr indent="0" algn="ctr" defTabSz="914400"/>
                      <a:r>
                        <a:rPr sz="3000">
                          <a:latin typeface="Lato Regular"/>
                          <a:ea typeface="Lato Regular"/>
                          <a:cs typeface="Lato Regular"/>
                        </a:rPr>
                        <a:t>0,6</a:t>
                      </a:r>
                    </a:p>
                  </a:txBody>
                  <a:tcPr marL="50800" marR="50800" marT="50800" marB="50800" anchor="ctr" horzOverflow="overflow">
                    <a:lnL w="0">
                      <a:miter lim="400000"/>
                    </a:lnL>
                    <a:lnR w="0">
                      <a:miter lim="400000"/>
                    </a:lnR>
                  </a:tcPr>
                </a:tc>
                <a:tc>
                  <a:txBody>
                    <a:bodyPr/>
                    <a:lstStyle/>
                    <a:p>
                      <a:pPr indent="0" algn="ctr" defTabSz="914400"/>
                      <a:r>
                        <a:rPr sz="3000">
                          <a:latin typeface="Lato Regular"/>
                          <a:ea typeface="Lato Regular"/>
                          <a:cs typeface="Lato Regular"/>
                        </a:rPr>
                        <a:t>0,6</a:t>
                      </a:r>
                    </a:p>
                  </a:txBody>
                  <a:tcPr marL="50800" marR="50800" marT="50800" marB="50800" anchor="ctr" horzOverflow="overflow">
                    <a:lnL w="0">
                      <a:miter lim="400000"/>
                    </a:lnL>
                    <a:lnR w="0">
                      <a:miter lim="400000"/>
                    </a:lnR>
                  </a:tcPr>
                </a:tc>
                <a:tc>
                  <a:txBody>
                    <a:bodyPr/>
                    <a:lstStyle/>
                    <a:p>
                      <a:pPr indent="0" algn="ctr" defTabSz="914400"/>
                      <a:r>
                        <a:rPr sz="3000">
                          <a:latin typeface="Lato Regular"/>
                          <a:ea typeface="Lato Regular"/>
                          <a:cs typeface="Lato Regular"/>
                        </a:rPr>
                        <a:t>0,6</a:t>
                      </a:r>
                    </a:p>
                  </a:txBody>
                  <a:tcPr marL="50800" marR="50800" marT="50800" marB="50800" anchor="ctr" horzOverflow="overflow">
                    <a:lnL w="0">
                      <a:miter lim="400000"/>
                    </a:lnL>
                    <a:lnR w="0">
                      <a:miter lim="400000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5726">
                <a:tc>
                  <a:txBody>
                    <a:bodyPr/>
                    <a:lstStyle/>
                    <a:p>
                      <a:pPr indent="0" algn="l" defTabSz="914400">
                        <a:tabLst>
                          <a:tab pos="1663700" algn="l"/>
                        </a:tabLst>
                        <a:defRPr b="0"/>
                      </a:pPr>
                      <a:r>
                        <a:rPr sz="3000">
                          <a:latin typeface="Lato Regular"/>
                          <a:ea typeface="Lato Regular"/>
                          <a:cs typeface="Lato Regular"/>
                        </a:rPr>
                        <a:t>San Mateo</a:t>
                      </a:r>
                    </a:p>
                  </a:txBody>
                  <a:tcPr marL="114300" marR="114300" marT="114300" marB="114300" anchor="ctr" horzOverflow="overflow">
                    <a:lnL w="0">
                      <a:miter lim="400000"/>
                    </a:lnL>
                    <a:lnR w="0">
                      <a:miter lim="400000"/>
                    </a:lnR>
                  </a:tcPr>
                </a:tc>
                <a:tc>
                  <a:txBody>
                    <a:bodyPr/>
                    <a:lstStyle/>
                    <a:p>
                      <a:pPr indent="0" algn="ctr" defTabSz="914400"/>
                      <a:r>
                        <a:rPr sz="3000">
                          <a:latin typeface="Lato Regular"/>
                          <a:ea typeface="Lato Regular"/>
                          <a:cs typeface="Lato Regular"/>
                        </a:rPr>
                        <a:t>3,8</a:t>
                      </a:r>
                    </a:p>
                  </a:txBody>
                  <a:tcPr marL="50800" marR="50800" marT="50800" marB="50800" anchor="ctr" horzOverflow="overflow">
                    <a:lnL w="0">
                      <a:miter lim="400000"/>
                    </a:lnL>
                    <a:lnR w="0">
                      <a:miter lim="400000"/>
                    </a:lnR>
                  </a:tcPr>
                </a:tc>
                <a:tc>
                  <a:txBody>
                    <a:bodyPr/>
                    <a:lstStyle/>
                    <a:p>
                      <a:pPr indent="0" algn="ctr" defTabSz="914400"/>
                      <a:r>
                        <a:rPr sz="3000">
                          <a:latin typeface="Lato Regular"/>
                          <a:ea typeface="Lato Regular"/>
                          <a:cs typeface="Lato Regular"/>
                        </a:rPr>
                        <a:t>6,5</a:t>
                      </a:r>
                    </a:p>
                  </a:txBody>
                  <a:tcPr marL="50800" marR="50800" marT="50800" marB="50800" anchor="ctr" horzOverflow="overflow">
                    <a:lnL w="0">
                      <a:miter lim="400000"/>
                    </a:lnL>
                    <a:lnR w="0">
                      <a:miter lim="400000"/>
                    </a:lnR>
                  </a:tcPr>
                </a:tc>
                <a:tc>
                  <a:txBody>
                    <a:bodyPr/>
                    <a:lstStyle/>
                    <a:p>
                      <a:pPr indent="0" algn="ctr" defTabSz="914400"/>
                      <a:r>
                        <a:rPr sz="3000">
                          <a:latin typeface="Lato Regular"/>
                          <a:ea typeface="Lato Regular"/>
                          <a:cs typeface="Lato Regular"/>
                        </a:rPr>
                        <a:t>3,7</a:t>
                      </a:r>
                    </a:p>
                  </a:txBody>
                  <a:tcPr marL="50800" marR="50800" marT="50800" marB="50800" anchor="ctr" horzOverflow="overflow">
                    <a:lnL w="0">
                      <a:miter lim="400000"/>
                    </a:lnL>
                    <a:lnR w="0">
                      <a:miter lim="400000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25726">
                <a:tc>
                  <a:txBody>
                    <a:bodyPr/>
                    <a:lstStyle/>
                    <a:p>
                      <a:pPr indent="0" algn="l" defTabSz="914400">
                        <a:tabLst>
                          <a:tab pos="1663700" algn="l"/>
                        </a:tabLst>
                        <a:defRPr b="0"/>
                      </a:pPr>
                      <a:r>
                        <a:rPr sz="3000">
                          <a:latin typeface="Lato Regular"/>
                          <a:ea typeface="Lato Regular"/>
                          <a:cs typeface="Lato Regular"/>
                        </a:rPr>
                        <a:t>Arucas— Las Palmas</a:t>
                      </a:r>
                    </a:p>
                  </a:txBody>
                  <a:tcPr marL="114300" marR="114300" marT="114300" marB="114300" anchor="ctr" horzOverflow="overflow">
                    <a:lnL w="0">
                      <a:miter lim="400000"/>
                    </a:lnL>
                    <a:lnR w="0">
                      <a:miter lim="400000"/>
                    </a:lnR>
                  </a:tcPr>
                </a:tc>
                <a:tc>
                  <a:txBody>
                    <a:bodyPr/>
                    <a:lstStyle/>
                    <a:p>
                      <a:pPr indent="0" algn="ctr" defTabSz="914400"/>
                      <a:r>
                        <a:rPr sz="3000">
                          <a:latin typeface="Lato Regular"/>
                          <a:ea typeface="Lato Regular"/>
                          <a:cs typeface="Lato Regular"/>
                        </a:rPr>
                        <a:t>47,3</a:t>
                      </a:r>
                    </a:p>
                  </a:txBody>
                  <a:tcPr marL="50800" marR="50800" marT="50800" marB="50800" anchor="ctr" horzOverflow="overflow">
                    <a:lnL w="0">
                      <a:miter lim="400000"/>
                    </a:lnL>
                    <a:lnR w="0">
                      <a:miter lim="400000"/>
                    </a:lnR>
                  </a:tcPr>
                </a:tc>
                <a:tc>
                  <a:txBody>
                    <a:bodyPr/>
                    <a:lstStyle/>
                    <a:p>
                      <a:pPr indent="0" algn="ctr" defTabSz="914400"/>
                      <a:r>
                        <a:rPr sz="3000">
                          <a:latin typeface="Lato Regular"/>
                          <a:ea typeface="Lato Regular"/>
                          <a:cs typeface="Lato Regular"/>
                        </a:rPr>
                        <a:t>61,7</a:t>
                      </a:r>
                    </a:p>
                  </a:txBody>
                  <a:tcPr marL="50800" marR="50800" marT="50800" marB="50800" anchor="ctr" horzOverflow="overflow">
                    <a:lnL w="0">
                      <a:miter lim="400000"/>
                    </a:lnL>
                    <a:lnR w="0">
                      <a:miter lim="400000"/>
                    </a:lnR>
                  </a:tcPr>
                </a:tc>
                <a:tc>
                  <a:txBody>
                    <a:bodyPr/>
                    <a:lstStyle/>
                    <a:p>
                      <a:pPr indent="0" algn="ctr" defTabSz="914400"/>
                      <a:r>
                        <a:rPr sz="3000">
                          <a:latin typeface="Lato Regular"/>
                          <a:ea typeface="Lato Regular"/>
                          <a:cs typeface="Lato Regular"/>
                        </a:rPr>
                        <a:t>52,8</a:t>
                      </a:r>
                    </a:p>
                  </a:txBody>
                  <a:tcPr marL="50800" marR="50800" marT="50800" marB="50800" anchor="ctr" horzOverflow="overflow">
                    <a:lnL w="0">
                      <a:miter lim="400000"/>
                    </a:lnL>
                    <a:lnR w="0">
                      <a:miter lim="400000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25726">
                <a:tc>
                  <a:txBody>
                    <a:bodyPr/>
                    <a:lstStyle/>
                    <a:p>
                      <a:pPr indent="0" algn="l" defTabSz="914400">
                        <a:tabLst>
                          <a:tab pos="1663700" algn="l"/>
                        </a:tabLst>
                        <a:defRPr b="0"/>
                      </a:pPr>
                      <a:r>
                        <a:rPr sz="3000">
                          <a:latin typeface="Lato Regular"/>
                          <a:ea typeface="Lato Regular"/>
                          <a:cs typeface="Lato Regular"/>
                        </a:rPr>
                        <a:t>Telde</a:t>
                      </a:r>
                    </a:p>
                  </a:txBody>
                  <a:tcPr marL="114300" marR="114300" marT="114300" marB="114300" anchor="ctr" horzOverflow="overflow">
                    <a:lnL w="0">
                      <a:miter lim="400000"/>
                    </a:lnL>
                    <a:lnR w="0">
                      <a:miter lim="400000"/>
                    </a:lnR>
                  </a:tcPr>
                </a:tc>
                <a:tc>
                  <a:txBody>
                    <a:bodyPr/>
                    <a:lstStyle/>
                    <a:p>
                      <a:pPr indent="0" algn="ctr" defTabSz="914400"/>
                      <a:r>
                        <a:rPr sz="3000">
                          <a:latin typeface="Lato Regular"/>
                          <a:ea typeface="Lato Regular"/>
                          <a:cs typeface="Lato Regular"/>
                        </a:rPr>
                        <a:t>123</a:t>
                      </a:r>
                    </a:p>
                  </a:txBody>
                  <a:tcPr marL="50800" marR="50800" marT="50800" marB="50800" anchor="ctr" horzOverflow="overflow">
                    <a:lnL w="0">
                      <a:miter lim="400000"/>
                    </a:lnL>
                    <a:lnR w="0">
                      <a:miter lim="400000"/>
                    </a:lnR>
                  </a:tcPr>
                </a:tc>
                <a:tc>
                  <a:txBody>
                    <a:bodyPr/>
                    <a:lstStyle/>
                    <a:p>
                      <a:pPr indent="0" algn="ctr" defTabSz="914400"/>
                      <a:r>
                        <a:rPr sz="3000">
                          <a:latin typeface="Lato Regular"/>
                          <a:ea typeface="Lato Regular"/>
                          <a:cs typeface="Lato Regular"/>
                        </a:rPr>
                        <a:t>140,7</a:t>
                      </a:r>
                    </a:p>
                  </a:txBody>
                  <a:tcPr marL="50800" marR="50800" marT="50800" marB="50800" anchor="ctr" horzOverflow="overflow">
                    <a:lnL w="0">
                      <a:miter lim="400000"/>
                    </a:lnL>
                    <a:lnR w="0">
                      <a:miter lim="400000"/>
                    </a:lnR>
                  </a:tcPr>
                </a:tc>
                <a:tc>
                  <a:txBody>
                    <a:bodyPr/>
                    <a:lstStyle/>
                    <a:p>
                      <a:pPr indent="0" algn="ctr" defTabSz="914400"/>
                      <a:r>
                        <a:rPr sz="3000">
                          <a:latin typeface="Lato Regular"/>
                          <a:ea typeface="Lato Regular"/>
                          <a:cs typeface="Lato Regular"/>
                        </a:rPr>
                        <a:t>87,5</a:t>
                      </a:r>
                    </a:p>
                  </a:txBody>
                  <a:tcPr marL="50800" marR="50800" marT="50800" marB="50800" anchor="ctr" horzOverflow="overflow">
                    <a:lnL w="0">
                      <a:miter lim="400000"/>
                    </a:lnL>
                    <a:lnR w="0">
                      <a:miter lim="400000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25726">
                <a:tc>
                  <a:txBody>
                    <a:bodyPr/>
                    <a:lstStyle/>
                    <a:p>
                      <a:pPr indent="0" algn="l" defTabSz="914400">
                        <a:tabLst>
                          <a:tab pos="1663700" algn="l"/>
                        </a:tabLst>
                        <a:defRPr b="0"/>
                      </a:pPr>
                      <a:r>
                        <a:rPr sz="3000">
                          <a:latin typeface="Lato Regular"/>
                          <a:ea typeface="Lato Regular"/>
                          <a:cs typeface="Lato Regular"/>
                        </a:rPr>
                        <a:t>Vecindario</a:t>
                      </a:r>
                    </a:p>
                  </a:txBody>
                  <a:tcPr marL="114300" marR="114300" marT="114300" marB="114300" anchor="ctr" horzOverflow="overflow">
                    <a:lnL w="0">
                      <a:miter lim="400000"/>
                    </a:lnL>
                    <a:lnR w="0">
                      <a:miter lim="400000"/>
                    </a:lnR>
                  </a:tcPr>
                </a:tc>
                <a:tc>
                  <a:txBody>
                    <a:bodyPr/>
                    <a:lstStyle/>
                    <a:p>
                      <a:pPr indent="0" algn="ctr" defTabSz="914400"/>
                      <a:r>
                        <a:rPr sz="3000">
                          <a:latin typeface="Lato Regular"/>
                          <a:ea typeface="Lato Regular"/>
                          <a:cs typeface="Lato Regular"/>
                        </a:rPr>
                        <a:t>55,4</a:t>
                      </a:r>
                    </a:p>
                  </a:txBody>
                  <a:tcPr marL="50800" marR="50800" marT="50800" marB="50800" anchor="ctr" horzOverflow="overflow">
                    <a:lnL w="0">
                      <a:miter lim="400000"/>
                    </a:lnL>
                    <a:lnR w="0">
                      <a:miter lim="400000"/>
                    </a:lnR>
                  </a:tcPr>
                </a:tc>
                <a:tc>
                  <a:txBody>
                    <a:bodyPr/>
                    <a:lstStyle/>
                    <a:p>
                      <a:pPr indent="0" algn="ctr" defTabSz="914400"/>
                      <a:r>
                        <a:rPr sz="3000">
                          <a:latin typeface="Lato Regular"/>
                          <a:ea typeface="Lato Regular"/>
                          <a:cs typeface="Lato Regular"/>
                        </a:rPr>
                        <a:t>89,4</a:t>
                      </a:r>
                    </a:p>
                  </a:txBody>
                  <a:tcPr marL="50800" marR="50800" marT="50800" marB="50800" anchor="ctr" horzOverflow="overflow">
                    <a:lnL w="0">
                      <a:miter lim="400000"/>
                    </a:lnL>
                    <a:lnR w="0">
                      <a:miter lim="400000"/>
                    </a:lnR>
                  </a:tcPr>
                </a:tc>
                <a:tc>
                  <a:txBody>
                    <a:bodyPr/>
                    <a:lstStyle/>
                    <a:p>
                      <a:pPr indent="0" algn="ctr" defTabSz="914400"/>
                      <a:r>
                        <a:rPr sz="3000">
                          <a:latin typeface="Lato Regular"/>
                          <a:ea typeface="Lato Regular"/>
                          <a:cs typeface="Lato Regular"/>
                        </a:rPr>
                        <a:t>56,9</a:t>
                      </a:r>
                    </a:p>
                  </a:txBody>
                  <a:tcPr marL="50800" marR="50800" marT="50800" marB="50800" anchor="ctr" horzOverflow="overflow">
                    <a:lnL w="0">
                      <a:miter lim="400000"/>
                    </a:lnL>
                    <a:lnR w="0">
                      <a:miter lim="400000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25726">
                <a:tc>
                  <a:txBody>
                    <a:bodyPr/>
                    <a:lstStyle/>
                    <a:p>
                      <a:pPr indent="0" algn="l" defTabSz="914400">
                        <a:tabLst>
                          <a:tab pos="1663700" algn="l"/>
                        </a:tabLst>
                        <a:defRPr b="0"/>
                      </a:pPr>
                      <a:r>
                        <a:rPr sz="3000">
                          <a:latin typeface="Lato Regular"/>
                          <a:ea typeface="Lato Regular"/>
                          <a:cs typeface="Lato Regular"/>
                        </a:rPr>
                        <a:t>Maspalomas</a:t>
                      </a:r>
                    </a:p>
                  </a:txBody>
                  <a:tcPr marL="114300" marR="114300" marT="114300" marB="114300" anchor="ctr" horzOverflow="overflow">
                    <a:lnL w="0">
                      <a:miter lim="400000"/>
                    </a:lnL>
                    <a:lnR w="0">
                      <a:miter lim="400000"/>
                    </a:lnR>
                  </a:tcPr>
                </a:tc>
                <a:tc>
                  <a:txBody>
                    <a:bodyPr/>
                    <a:lstStyle/>
                    <a:p>
                      <a:pPr indent="0" algn="ctr" defTabSz="914400"/>
                      <a:r>
                        <a:rPr sz="3000">
                          <a:latin typeface="Lato Regular"/>
                          <a:ea typeface="Lato Regular"/>
                          <a:cs typeface="Lato Regular"/>
                        </a:rPr>
                        <a:t>106,6</a:t>
                      </a:r>
                    </a:p>
                  </a:txBody>
                  <a:tcPr marL="50800" marR="50800" marT="50800" marB="50800" anchor="ctr" horzOverflow="overflow">
                    <a:lnL w="0">
                      <a:miter lim="400000"/>
                    </a:lnL>
                    <a:lnR w="0">
                      <a:miter lim="400000"/>
                    </a:lnR>
                  </a:tcPr>
                </a:tc>
                <a:tc>
                  <a:txBody>
                    <a:bodyPr/>
                    <a:lstStyle/>
                    <a:p>
                      <a:pPr indent="0" algn="ctr" defTabSz="914400"/>
                      <a:r>
                        <a:rPr sz="3000">
                          <a:latin typeface="Lato Regular"/>
                          <a:ea typeface="Lato Regular"/>
                          <a:cs typeface="Lato Regular"/>
                        </a:rPr>
                        <a:t>162</a:t>
                      </a:r>
                    </a:p>
                  </a:txBody>
                  <a:tcPr marL="50800" marR="50800" marT="50800" marB="50800" anchor="ctr" horzOverflow="overflow">
                    <a:lnL w="0">
                      <a:miter lim="400000"/>
                    </a:lnL>
                    <a:lnR w="0">
                      <a:miter lim="400000"/>
                    </a:lnR>
                  </a:tcPr>
                </a:tc>
                <a:tc>
                  <a:txBody>
                    <a:bodyPr/>
                    <a:lstStyle/>
                    <a:p>
                      <a:pPr indent="0" algn="ctr" defTabSz="914400"/>
                      <a:r>
                        <a:rPr sz="3000">
                          <a:latin typeface="Lato Regular"/>
                          <a:ea typeface="Lato Regular"/>
                          <a:cs typeface="Lato Regular"/>
                        </a:rPr>
                        <a:t>73,4</a:t>
                      </a:r>
                    </a:p>
                  </a:txBody>
                  <a:tcPr marL="50800" marR="50800" marT="50800" marB="50800" anchor="ctr" horzOverflow="overflow">
                    <a:lnL w="0">
                      <a:miter lim="400000"/>
                    </a:lnL>
                    <a:lnR w="0">
                      <a:miter lim="400000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25726">
                <a:tc>
                  <a:txBody>
                    <a:bodyPr/>
                    <a:lstStyle/>
                    <a:p>
                      <a:pPr indent="0" algn="l" defTabSz="914400">
                        <a:tabLst>
                          <a:tab pos="1663700" algn="l"/>
                        </a:tabLst>
                        <a:defRPr b="0"/>
                      </a:pPr>
                      <a:r>
                        <a:rPr sz="3000">
                          <a:latin typeface="Lato Regular"/>
                          <a:ea typeface="Lato Regular"/>
                          <a:cs typeface="Lato Regular"/>
                        </a:rPr>
                        <a:t>La Aldea - Mogán</a:t>
                      </a:r>
                    </a:p>
                  </a:txBody>
                  <a:tcPr marL="114300" marR="114300" marT="114300" marB="114300" anchor="ctr" horzOverflow="overflow">
                    <a:lnL w="0">
                      <a:miter lim="400000"/>
                    </a:lnL>
                    <a:lnR w="0">
                      <a:miter lim="400000"/>
                    </a:lnR>
                  </a:tcPr>
                </a:tc>
                <a:tc>
                  <a:txBody>
                    <a:bodyPr/>
                    <a:lstStyle/>
                    <a:p>
                      <a:pPr indent="0" algn="ctr" defTabSz="914400"/>
                      <a:r>
                        <a:rPr sz="3000">
                          <a:latin typeface="Lato Regular"/>
                          <a:ea typeface="Lato Regular"/>
                          <a:cs typeface="Lato Regular"/>
                        </a:rPr>
                        <a:t>67,7</a:t>
                      </a:r>
                    </a:p>
                  </a:txBody>
                  <a:tcPr marL="50800" marR="50800" marT="50800" marB="50800" anchor="ctr" horzOverflow="overflow">
                    <a:lnL w="0">
                      <a:miter lim="400000"/>
                    </a:lnL>
                    <a:lnR w="0">
                      <a:miter lim="400000"/>
                    </a:lnR>
                  </a:tcPr>
                </a:tc>
                <a:tc>
                  <a:txBody>
                    <a:bodyPr/>
                    <a:lstStyle/>
                    <a:p>
                      <a:pPr indent="0" algn="ctr" defTabSz="914400"/>
                      <a:r>
                        <a:rPr sz="3000">
                          <a:latin typeface="Lato Regular"/>
                          <a:ea typeface="Lato Regular"/>
                          <a:cs typeface="Lato Regular"/>
                        </a:rPr>
                        <a:t>96,6</a:t>
                      </a:r>
                    </a:p>
                  </a:txBody>
                  <a:tcPr marL="50800" marR="50800" marT="50800" marB="50800" anchor="ctr" horzOverflow="overflow">
                    <a:lnL w="0">
                      <a:miter lim="400000"/>
                    </a:lnL>
                    <a:lnR w="0">
                      <a:miter lim="400000"/>
                    </a:lnR>
                  </a:tcPr>
                </a:tc>
                <a:tc>
                  <a:txBody>
                    <a:bodyPr/>
                    <a:lstStyle/>
                    <a:p>
                      <a:pPr indent="0" algn="ctr" defTabSz="914400"/>
                      <a:r>
                        <a:rPr sz="3000">
                          <a:latin typeface="Lato Regular"/>
                          <a:ea typeface="Lato Regular"/>
                          <a:cs typeface="Lato Regular"/>
                        </a:rPr>
                        <a:t>43,3</a:t>
                      </a:r>
                    </a:p>
                  </a:txBody>
                  <a:tcPr marL="50800" marR="50800" marT="50800" marB="50800" anchor="ctr" horzOverflow="overflow">
                    <a:lnL w="0">
                      <a:miter lim="400000"/>
                    </a:lnL>
                    <a:lnR w="0">
                      <a:miter lim="400000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625726">
                <a:tc>
                  <a:txBody>
                    <a:bodyPr/>
                    <a:lstStyle/>
                    <a:p>
                      <a:pPr indent="0" algn="l" defTabSz="914400">
                        <a:tabLst>
                          <a:tab pos="1663700" algn="l"/>
                        </a:tabLst>
                        <a:defRPr b="0"/>
                      </a:pPr>
                      <a:r>
                        <a:rPr sz="3000">
                          <a:solidFill>
                            <a:srgbClr val="1D4886"/>
                          </a:solidFill>
                          <a:latin typeface="Lato Bold"/>
                          <a:ea typeface="Lato Bold"/>
                          <a:cs typeface="Lato Bold"/>
                          <a:sym typeface="Lato Bold"/>
                        </a:rPr>
                        <a:t>Total</a:t>
                      </a:r>
                    </a:p>
                  </a:txBody>
                  <a:tcPr marL="114300" marR="114300" marT="114300" marB="11430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defTabSz="914400"/>
                      <a:r>
                        <a:rPr sz="3000">
                          <a:solidFill>
                            <a:srgbClr val="1D4886"/>
                          </a:solidFill>
                          <a:latin typeface="Lato Bold"/>
                          <a:ea typeface="Lato Bold"/>
                          <a:cs typeface="Lato Bold"/>
                          <a:sym typeface="Lato Bold"/>
                        </a:rPr>
                        <a:t>415</a:t>
                      </a:r>
                    </a:p>
                  </a:txBody>
                  <a:tcPr marL="50800" marR="50800" marT="50800" marB="5080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defTabSz="914400"/>
                      <a:r>
                        <a:rPr sz="3000">
                          <a:solidFill>
                            <a:srgbClr val="1D4886"/>
                          </a:solidFill>
                          <a:latin typeface="Lato Bold"/>
                          <a:ea typeface="Lato Bold"/>
                          <a:cs typeface="Lato Bold"/>
                          <a:sym typeface="Lato Bold"/>
                        </a:rPr>
                        <a:t>575</a:t>
                      </a:r>
                    </a:p>
                  </a:txBody>
                  <a:tcPr marL="50800" marR="50800" marT="50800" marB="5080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defTabSz="914400"/>
                      <a:r>
                        <a:rPr sz="3000">
                          <a:solidFill>
                            <a:srgbClr val="1D4886"/>
                          </a:solidFill>
                          <a:latin typeface="Lato Bold"/>
                          <a:ea typeface="Lato Bold"/>
                          <a:cs typeface="Lato Bold"/>
                          <a:sym typeface="Lato Bold"/>
                        </a:rPr>
                        <a:t>330</a:t>
                      </a:r>
                    </a:p>
                  </a:txBody>
                  <a:tcPr marL="50800" marR="50800" marT="50800" marB="5080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pic>
        <p:nvPicPr>
          <p:cNvPr id="368" name="Google Shape;345;p34" descr="Google Shape;345;p34"/>
          <p:cNvPicPr>
            <a:picLocks noChangeAspect="1"/>
          </p:cNvPicPr>
          <p:nvPr/>
        </p:nvPicPr>
        <p:blipFill>
          <a:blip r:embed="rId2"/>
          <a:srcRect r="35920"/>
          <a:stretch>
            <a:fillRect/>
          </a:stretch>
        </p:blipFill>
        <p:spPr>
          <a:xfrm>
            <a:off x="2220950" y="4544020"/>
            <a:ext cx="7851343" cy="8496188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HORIZONTE TEMPORAL 2023  |  Potencia instalada propuesta">
            <a:extLst>
              <a:ext uri="{FF2B5EF4-FFF2-40B4-BE49-F238E27FC236}">
                <a16:creationId xmlns:a16="http://schemas.microsoft.com/office/drawing/2014/main" id="{18CD0ABE-A18F-1F9F-5F1D-5E654379B30B}"/>
              </a:ext>
            </a:extLst>
          </p:cNvPr>
          <p:cNvSpPr txBox="1"/>
          <p:nvPr/>
        </p:nvSpPr>
        <p:spPr>
          <a:xfrm>
            <a:off x="895774" y="3224398"/>
            <a:ext cx="22592436" cy="9335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algn="ctr">
              <a:lnSpc>
                <a:spcPct val="90000"/>
              </a:lnSpc>
              <a:defRPr sz="6000" spc="-119">
                <a:solidFill>
                  <a:srgbClr val="B4C941"/>
                </a:solidFill>
                <a:latin typeface="+mn-lt"/>
                <a:ea typeface="+mn-ea"/>
                <a:cs typeface="+mn-cs"/>
                <a:sym typeface="Lato Black"/>
              </a:defRPr>
            </a:pPr>
            <a:r>
              <a:rPr dirty="0"/>
              <a:t>HORIZONTE TEMPORAL </a:t>
            </a:r>
            <a:r>
              <a:rPr lang="es-ES" dirty="0"/>
              <a:t>2030</a:t>
            </a:r>
            <a:r>
              <a:rPr dirty="0"/>
              <a:t> </a:t>
            </a:r>
            <a:r>
              <a:rPr dirty="0">
                <a:solidFill>
                  <a:srgbClr val="D5D5D5"/>
                </a:solidFill>
              </a:rPr>
              <a:t> |</a:t>
            </a:r>
            <a:r>
              <a:rPr dirty="0"/>
              <a:t>  </a:t>
            </a:r>
            <a:r>
              <a:rPr lang="es-ES" dirty="0"/>
              <a:t>MW </a:t>
            </a:r>
            <a:r>
              <a:rPr dirty="0" err="1"/>
              <a:t>Potencia</a:t>
            </a:r>
            <a:r>
              <a:rPr dirty="0"/>
              <a:t> </a:t>
            </a:r>
            <a:r>
              <a:rPr dirty="0" err="1"/>
              <a:t>instalada</a:t>
            </a:r>
            <a:r>
              <a:rPr dirty="0"/>
              <a:t> </a:t>
            </a:r>
            <a:r>
              <a:rPr dirty="0" err="1"/>
              <a:t>propuesta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14</a:t>
            </a:fld>
            <a:endParaRPr/>
          </a:p>
        </p:txBody>
      </p:sp>
      <p:sp>
        <p:nvSpPr>
          <p:cNvPr id="372" name="EXPLORAR- PARTE I.II. HACIA LA TRANSICIÓN EN LA ISLA DE GRAN CANARIA"/>
          <p:cNvSpPr txBox="1"/>
          <p:nvPr/>
        </p:nvSpPr>
        <p:spPr>
          <a:xfrm>
            <a:off x="8677418" y="732131"/>
            <a:ext cx="12330685" cy="55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r">
              <a:lnSpc>
                <a:spcPct val="80000"/>
              </a:lnSpc>
              <a:defRPr sz="3000" i="1" spc="-59">
                <a:solidFill>
                  <a:srgbClr val="D5D5D5"/>
                </a:solidFill>
                <a:latin typeface="Lato Bold"/>
                <a:ea typeface="Lato Bold"/>
                <a:cs typeface="Lato Bold"/>
                <a:sym typeface="Lato Bold"/>
              </a:defRPr>
            </a:lvl1pPr>
          </a:lstStyle>
          <a:p>
            <a:r>
              <a:t>EXPLORAR- PARTE I.II. HACIA LA TRANSICIÓN EN LA ISLA DE GRAN CANARIA</a:t>
            </a:r>
          </a:p>
        </p:txBody>
      </p:sp>
      <p:sp>
        <p:nvSpPr>
          <p:cNvPr id="373" name="Análisis de los escenarios. Escenario 3"/>
          <p:cNvSpPr txBox="1"/>
          <p:nvPr/>
        </p:nvSpPr>
        <p:spPr>
          <a:xfrm>
            <a:off x="1807941" y="1948543"/>
            <a:ext cx="20768102" cy="1473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>
              <a:lnSpc>
                <a:spcPct val="90000"/>
              </a:lnSpc>
              <a:defRPr sz="9000" spc="-180">
                <a:solidFill>
                  <a:srgbClr val="1C4886"/>
                </a:solidFill>
                <a:latin typeface="+mn-lt"/>
                <a:ea typeface="+mn-ea"/>
                <a:cs typeface="+mn-cs"/>
                <a:sym typeface="Lato Black"/>
              </a:defRPr>
            </a:lvl1pPr>
          </a:lstStyle>
          <a:p>
            <a:r>
              <a:t>Análisis de los escenarios. Escenario 3</a:t>
            </a:r>
          </a:p>
        </p:txBody>
      </p:sp>
      <p:graphicFrame>
        <p:nvGraphicFramePr>
          <p:cNvPr id="374" name="Tabla 1-1"/>
          <p:cNvGraphicFramePr/>
          <p:nvPr>
            <p:extLst>
              <p:ext uri="{D42A27DB-BD31-4B8C-83A1-F6EECF244321}">
                <p14:modId xmlns:p14="http://schemas.microsoft.com/office/powerpoint/2010/main" val="181511073"/>
              </p:ext>
            </p:extLst>
          </p:nvPr>
        </p:nvGraphicFramePr>
        <p:xfrm>
          <a:off x="2681835" y="10084940"/>
          <a:ext cx="20992807" cy="2749675"/>
        </p:xfrm>
        <a:graphic>
          <a:graphicData uri="http://schemas.openxmlformats.org/drawingml/2006/table">
            <a:tbl>
              <a:tblPr firstRow="1" firstCol="1">
                <a:tableStyleId>{4C3C2611-4C71-4FC5-86AE-919BDF0F9419}</a:tableStyleId>
              </a:tblPr>
              <a:tblGrid>
                <a:gridCol w="34168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528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5288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5288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5288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95288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95288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95288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95288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95288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558925">
                <a:tc>
                  <a:txBody>
                    <a:bodyPr/>
                    <a:lstStyle/>
                    <a:p>
                      <a:pPr indent="0" algn="l" defTabSz="914400">
                        <a:tabLst>
                          <a:tab pos="1663700" algn="l"/>
                        </a:tabLst>
                        <a:defRPr b="0"/>
                      </a:pPr>
                      <a:r>
                        <a:rPr sz="2300">
                          <a:latin typeface="Lato Bold"/>
                          <a:ea typeface="Lato Bold"/>
                          <a:cs typeface="Lato Bold"/>
                          <a:sym typeface="Lato Bold"/>
                        </a:rPr>
                        <a:t>  FOTOVOLTAICA</a:t>
                      </a:r>
                    </a:p>
                  </a:txBody>
                  <a:tcPr marL="50800" marR="50800" marT="50800" marB="50800" anchor="ctr" horzOverflow="overflow">
                    <a:lnL w="0">
                      <a:miter lim="400000"/>
                    </a:lnL>
                    <a:lnR w="38100">
                      <a:solidFill>
                        <a:srgbClr val="FFFFFF"/>
                      </a:solidFill>
                      <a:miter lim="400000"/>
                    </a:lnR>
                    <a:lnT w="0">
                      <a:miter lim="400000"/>
                    </a:lnT>
                    <a:lnB w="25400">
                      <a:solidFill>
                        <a:srgbClr val="D5D5D5"/>
                      </a:solidFill>
                      <a:miter lim="400000"/>
                    </a:lnB>
                    <a:solidFill>
                      <a:srgbClr val="ECD347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defTabSz="914400">
                        <a:tabLst>
                          <a:tab pos="1663700" algn="l"/>
                        </a:tabLst>
                        <a:defRPr b="0"/>
                      </a:pPr>
                      <a:r>
                        <a:rPr sz="2300">
                          <a:solidFill>
                            <a:srgbClr val="FFFFFF"/>
                          </a:solidFill>
                          <a:latin typeface="Lato Bold"/>
                          <a:ea typeface="Lato Bold"/>
                          <a:cs typeface="Lato Bold"/>
                          <a:sym typeface="Lato Bold"/>
                        </a:rPr>
                        <a:t>Zona 1</a:t>
                      </a:r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FFFFFF"/>
                      </a:solidFill>
                      <a:miter lim="400000"/>
                    </a:lnL>
                    <a:lnR w="38100">
                      <a:solidFill>
                        <a:srgbClr val="FFFFFF"/>
                      </a:solidFill>
                      <a:miter lim="400000"/>
                    </a:lnR>
                    <a:lnT w="0">
                      <a:miter lim="400000"/>
                    </a:lnT>
                    <a:lnB w="12700">
                      <a:solidFill>
                        <a:srgbClr val="D5D5D5"/>
                      </a:solidFill>
                      <a:miter lim="400000"/>
                    </a:lnB>
                    <a:solidFill>
                      <a:srgbClr val="A4C8E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defTabSz="914400">
                        <a:tabLst>
                          <a:tab pos="1663700" algn="l"/>
                        </a:tabLst>
                        <a:defRPr b="0"/>
                      </a:pPr>
                      <a:r>
                        <a:rPr sz="2300">
                          <a:solidFill>
                            <a:srgbClr val="FFFFFF"/>
                          </a:solidFill>
                          <a:latin typeface="Lato Bold"/>
                          <a:ea typeface="Lato Bold"/>
                          <a:cs typeface="Lato Bold"/>
                          <a:sym typeface="Lato Bold"/>
                        </a:rPr>
                        <a:t>Zona 2</a:t>
                      </a:r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FFFFFF"/>
                      </a:solidFill>
                      <a:miter lim="400000"/>
                    </a:lnL>
                    <a:lnR w="38100">
                      <a:solidFill>
                        <a:srgbClr val="FFFFFF"/>
                      </a:solidFill>
                      <a:miter lim="400000"/>
                    </a:lnR>
                    <a:lnT w="0">
                      <a:miter lim="400000"/>
                    </a:lnT>
                    <a:lnB w="12700">
                      <a:solidFill>
                        <a:srgbClr val="D5D5D5"/>
                      </a:solidFill>
                      <a:miter lim="400000"/>
                    </a:lnB>
                    <a:solidFill>
                      <a:srgbClr val="A4C8E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defTabSz="914400">
                        <a:tabLst>
                          <a:tab pos="1663700" algn="l"/>
                        </a:tabLst>
                        <a:defRPr b="0"/>
                      </a:pPr>
                      <a:r>
                        <a:rPr sz="2300">
                          <a:solidFill>
                            <a:srgbClr val="FFFFFF"/>
                          </a:solidFill>
                          <a:latin typeface="Lato Bold"/>
                          <a:ea typeface="Lato Bold"/>
                          <a:cs typeface="Lato Bold"/>
                          <a:sym typeface="Lato Bold"/>
                        </a:rPr>
                        <a:t>Zona 3</a:t>
                      </a:r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FFFFFF"/>
                      </a:solidFill>
                      <a:miter lim="400000"/>
                    </a:lnL>
                    <a:lnR w="38100">
                      <a:solidFill>
                        <a:srgbClr val="FFFFFF"/>
                      </a:solidFill>
                      <a:miter lim="400000"/>
                    </a:lnR>
                    <a:lnT w="0">
                      <a:miter lim="400000"/>
                    </a:lnT>
                    <a:lnB w="12700">
                      <a:solidFill>
                        <a:srgbClr val="D5D5D5"/>
                      </a:solidFill>
                      <a:miter lim="400000"/>
                    </a:lnB>
                    <a:solidFill>
                      <a:srgbClr val="A4C8E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defTabSz="914400">
                        <a:tabLst>
                          <a:tab pos="1663700" algn="l"/>
                        </a:tabLst>
                        <a:defRPr b="0"/>
                      </a:pPr>
                      <a:r>
                        <a:rPr sz="2300">
                          <a:solidFill>
                            <a:srgbClr val="FFFFFF"/>
                          </a:solidFill>
                          <a:latin typeface="Lato Bold"/>
                          <a:ea typeface="Lato Bold"/>
                          <a:cs typeface="Lato Bold"/>
                          <a:sym typeface="Lato Bold"/>
                        </a:rPr>
                        <a:t>Zona 4</a:t>
                      </a:r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FFFFFF"/>
                      </a:solidFill>
                      <a:miter lim="400000"/>
                    </a:lnL>
                    <a:lnR w="38100">
                      <a:solidFill>
                        <a:srgbClr val="FFFFFF"/>
                      </a:solidFill>
                      <a:miter lim="400000"/>
                    </a:lnR>
                    <a:lnT w="0">
                      <a:miter lim="400000"/>
                    </a:lnT>
                    <a:lnB w="12700">
                      <a:solidFill>
                        <a:srgbClr val="D5D5D5"/>
                      </a:solidFill>
                      <a:miter lim="400000"/>
                    </a:lnB>
                    <a:solidFill>
                      <a:srgbClr val="A4C8E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defTabSz="914400">
                        <a:tabLst>
                          <a:tab pos="1663700" algn="l"/>
                        </a:tabLst>
                        <a:defRPr b="0"/>
                      </a:pPr>
                      <a:r>
                        <a:rPr sz="2300">
                          <a:solidFill>
                            <a:srgbClr val="FFFFFF"/>
                          </a:solidFill>
                          <a:latin typeface="Lato Bold"/>
                          <a:ea typeface="Lato Bold"/>
                          <a:cs typeface="Lato Bold"/>
                          <a:sym typeface="Lato Bold"/>
                        </a:rPr>
                        <a:t>Zona 5</a:t>
                      </a:r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FFFFFF"/>
                      </a:solidFill>
                      <a:miter lim="400000"/>
                    </a:lnL>
                    <a:lnR w="38100">
                      <a:solidFill>
                        <a:srgbClr val="FFFFFF"/>
                      </a:solidFill>
                      <a:miter lim="400000"/>
                    </a:lnR>
                    <a:lnT w="0">
                      <a:miter lim="400000"/>
                    </a:lnT>
                    <a:lnB w="12700">
                      <a:solidFill>
                        <a:srgbClr val="D5D5D5"/>
                      </a:solidFill>
                      <a:miter lim="400000"/>
                    </a:lnB>
                    <a:solidFill>
                      <a:srgbClr val="A4C8E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defTabSz="914400">
                        <a:tabLst>
                          <a:tab pos="1663700" algn="l"/>
                        </a:tabLst>
                        <a:defRPr b="0"/>
                      </a:pPr>
                      <a:r>
                        <a:rPr sz="2300">
                          <a:solidFill>
                            <a:srgbClr val="FFFFFF"/>
                          </a:solidFill>
                          <a:latin typeface="Lato Bold"/>
                          <a:ea typeface="Lato Bold"/>
                          <a:cs typeface="Lato Bold"/>
                          <a:sym typeface="Lato Bold"/>
                        </a:rPr>
                        <a:t>Zona 6</a:t>
                      </a:r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FFFFFF"/>
                      </a:solidFill>
                      <a:miter lim="400000"/>
                    </a:lnL>
                    <a:lnR w="38100">
                      <a:solidFill>
                        <a:srgbClr val="FFFFFF"/>
                      </a:solidFill>
                      <a:miter lim="400000"/>
                    </a:lnR>
                    <a:lnT w="0">
                      <a:miter lim="400000"/>
                    </a:lnT>
                    <a:lnB w="12700">
                      <a:solidFill>
                        <a:srgbClr val="D5D5D5"/>
                      </a:solidFill>
                      <a:miter lim="400000"/>
                    </a:lnB>
                    <a:solidFill>
                      <a:srgbClr val="A4C8E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defTabSz="914400">
                        <a:tabLst>
                          <a:tab pos="1663700" algn="l"/>
                        </a:tabLst>
                        <a:defRPr b="0"/>
                      </a:pPr>
                      <a:r>
                        <a:rPr sz="2300">
                          <a:solidFill>
                            <a:srgbClr val="FFFFFF"/>
                          </a:solidFill>
                          <a:latin typeface="Lato Bold"/>
                          <a:ea typeface="Lato Bold"/>
                          <a:cs typeface="Lato Bold"/>
                          <a:sym typeface="Lato Bold"/>
                        </a:rPr>
                        <a:t>Zona 7</a:t>
                      </a:r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FFFFFF"/>
                      </a:solidFill>
                      <a:miter lim="400000"/>
                    </a:lnL>
                    <a:lnR w="38100">
                      <a:solidFill>
                        <a:srgbClr val="FFFFFF"/>
                      </a:solidFill>
                      <a:miter lim="400000"/>
                    </a:lnR>
                    <a:lnT w="0">
                      <a:miter lim="400000"/>
                    </a:lnT>
                    <a:lnB w="12700">
                      <a:solidFill>
                        <a:srgbClr val="D5D5D5"/>
                      </a:solidFill>
                      <a:miter lim="400000"/>
                    </a:lnB>
                    <a:solidFill>
                      <a:srgbClr val="A4C8E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defTabSz="914400">
                        <a:tabLst>
                          <a:tab pos="1663700" algn="l"/>
                        </a:tabLst>
                        <a:defRPr b="0"/>
                      </a:pPr>
                      <a:r>
                        <a:rPr sz="2300">
                          <a:solidFill>
                            <a:srgbClr val="FFFFFF"/>
                          </a:solidFill>
                          <a:latin typeface="Lato Bold"/>
                          <a:ea typeface="Lato Bold"/>
                          <a:cs typeface="Lato Bold"/>
                          <a:sym typeface="Lato Bold"/>
                        </a:rPr>
                        <a:t>Zona 8</a:t>
                      </a:r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FFFFFF"/>
                      </a:solidFill>
                      <a:miter lim="400000"/>
                    </a:lnL>
                    <a:lnR w="38100">
                      <a:solidFill>
                        <a:srgbClr val="FFFFFF"/>
                      </a:solidFill>
                      <a:miter lim="400000"/>
                    </a:lnR>
                    <a:lnT w="0">
                      <a:miter lim="400000"/>
                    </a:lnT>
                    <a:lnB w="12700">
                      <a:solidFill>
                        <a:srgbClr val="D5D5D5"/>
                      </a:solidFill>
                      <a:miter lim="400000"/>
                    </a:lnB>
                    <a:solidFill>
                      <a:srgbClr val="A4C8E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defTabSz="914400">
                        <a:tabLst>
                          <a:tab pos="1663700" algn="l"/>
                        </a:tabLst>
                        <a:defRPr b="0"/>
                      </a:pPr>
                      <a:r>
                        <a:rPr sz="2300">
                          <a:solidFill>
                            <a:srgbClr val="FFFFFF"/>
                          </a:solidFill>
                          <a:latin typeface="Lato Bold"/>
                          <a:ea typeface="Lato Bold"/>
                          <a:cs typeface="Lato Bold"/>
                          <a:sym typeface="Lato Bold"/>
                        </a:rPr>
                        <a:t>Total</a:t>
                      </a:r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FFFFFF"/>
                      </a:solidFill>
                      <a:miter lim="400000"/>
                    </a:lnL>
                    <a:lnT w="0">
                      <a:miter lim="400000"/>
                    </a:lnT>
                    <a:lnB w="12700">
                      <a:solidFill>
                        <a:srgbClr val="D5D5D5"/>
                      </a:solidFill>
                      <a:miter lim="400000"/>
                    </a:lnB>
                    <a:solidFill>
                      <a:srgbClr val="1D488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2450">
                <a:tc>
                  <a:txBody>
                    <a:bodyPr/>
                    <a:lstStyle/>
                    <a:p>
                      <a:pPr indent="0" algn="l" defTabSz="914400">
                        <a:tabLst>
                          <a:tab pos="1663700" algn="l"/>
                        </a:tabLst>
                        <a:defRPr b="0"/>
                      </a:pPr>
                      <a:r>
                        <a:rPr sz="2000">
                          <a:latin typeface="Lato Regular"/>
                          <a:ea typeface="Lato Regular"/>
                          <a:cs typeface="Lato Regular"/>
                        </a:rPr>
                        <a:t>Potencia (MW)</a:t>
                      </a:r>
                    </a:p>
                  </a:txBody>
                  <a:tcPr marL="114300" marR="114300" marT="114300" marB="11430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25400">
                      <a:solidFill>
                        <a:srgbClr val="D5D5D5"/>
                      </a:solidFill>
                      <a:miter lim="400000"/>
                    </a:lnT>
                  </a:tcPr>
                </a:tc>
                <a:tc>
                  <a:txBody>
                    <a:bodyPr/>
                    <a:lstStyle/>
                    <a:p>
                      <a:pPr indent="0" algn="ctr" defTabSz="914400"/>
                      <a:r>
                        <a:rPr sz="2000">
                          <a:latin typeface="Lato Regular"/>
                          <a:ea typeface="Lato Regular"/>
                          <a:cs typeface="Lato Regular"/>
                        </a:rPr>
                        <a:t>11,6</a:t>
                      </a:r>
                    </a:p>
                  </a:txBody>
                  <a:tcPr marL="50800" marR="50800" marT="50800" marB="5080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12700">
                      <a:solidFill>
                        <a:srgbClr val="D5D5D5"/>
                      </a:solidFill>
                      <a:miter lim="400000"/>
                    </a:lnT>
                  </a:tcPr>
                </a:tc>
                <a:tc>
                  <a:txBody>
                    <a:bodyPr/>
                    <a:lstStyle/>
                    <a:p>
                      <a:pPr indent="0" algn="ctr" defTabSz="914400"/>
                      <a:r>
                        <a:rPr sz="2000">
                          <a:latin typeface="Lato Regular"/>
                          <a:ea typeface="Lato Regular"/>
                          <a:cs typeface="Lato Regular"/>
                        </a:rPr>
                        <a:t>0,6</a:t>
                      </a:r>
                    </a:p>
                  </a:txBody>
                  <a:tcPr marL="50800" marR="50800" marT="50800" marB="5080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12700">
                      <a:solidFill>
                        <a:srgbClr val="D5D5D5"/>
                      </a:solidFill>
                      <a:miter lim="400000"/>
                    </a:lnT>
                  </a:tcPr>
                </a:tc>
                <a:tc>
                  <a:txBody>
                    <a:bodyPr/>
                    <a:lstStyle/>
                    <a:p>
                      <a:pPr indent="0" algn="ctr" defTabSz="914400"/>
                      <a:r>
                        <a:rPr sz="2000">
                          <a:latin typeface="Lato Regular"/>
                          <a:ea typeface="Lato Regular"/>
                          <a:cs typeface="Lato Regular"/>
                        </a:rPr>
                        <a:t>3,7</a:t>
                      </a:r>
                    </a:p>
                  </a:txBody>
                  <a:tcPr marL="50800" marR="50800" marT="50800" marB="5080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12700">
                      <a:solidFill>
                        <a:srgbClr val="D5D5D5"/>
                      </a:solidFill>
                      <a:miter lim="400000"/>
                    </a:lnT>
                  </a:tcPr>
                </a:tc>
                <a:tc>
                  <a:txBody>
                    <a:bodyPr/>
                    <a:lstStyle/>
                    <a:p>
                      <a:pPr indent="0" algn="ctr" defTabSz="914400"/>
                      <a:r>
                        <a:rPr sz="2000">
                          <a:latin typeface="Lato Regular"/>
                          <a:ea typeface="Lato Regular"/>
                          <a:cs typeface="Lato Regular"/>
                        </a:rPr>
                        <a:t>52,8</a:t>
                      </a:r>
                    </a:p>
                  </a:txBody>
                  <a:tcPr marL="50800" marR="50800" marT="50800" marB="5080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12700">
                      <a:solidFill>
                        <a:srgbClr val="D5D5D5"/>
                      </a:solidFill>
                      <a:miter lim="400000"/>
                    </a:lnT>
                  </a:tcPr>
                </a:tc>
                <a:tc>
                  <a:txBody>
                    <a:bodyPr/>
                    <a:lstStyle/>
                    <a:p>
                      <a:pPr indent="0" algn="ctr" defTabSz="914400"/>
                      <a:r>
                        <a:rPr sz="2000">
                          <a:latin typeface="Lato Regular"/>
                          <a:ea typeface="Lato Regular"/>
                          <a:cs typeface="Lato Regular"/>
                        </a:rPr>
                        <a:t>87,5</a:t>
                      </a:r>
                    </a:p>
                  </a:txBody>
                  <a:tcPr marL="50800" marR="50800" marT="50800" marB="5080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12700">
                      <a:solidFill>
                        <a:srgbClr val="D5D5D5"/>
                      </a:solidFill>
                      <a:miter lim="400000"/>
                    </a:lnT>
                  </a:tcPr>
                </a:tc>
                <a:tc>
                  <a:txBody>
                    <a:bodyPr/>
                    <a:lstStyle/>
                    <a:p>
                      <a:pPr indent="0" algn="ctr" defTabSz="914400"/>
                      <a:r>
                        <a:rPr sz="2000">
                          <a:latin typeface="Lato Regular"/>
                          <a:ea typeface="Lato Regular"/>
                          <a:cs typeface="Lato Regular"/>
                        </a:rPr>
                        <a:t>56,9</a:t>
                      </a:r>
                    </a:p>
                  </a:txBody>
                  <a:tcPr marL="50800" marR="50800" marT="50800" marB="5080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12700">
                      <a:solidFill>
                        <a:srgbClr val="D5D5D5"/>
                      </a:solidFill>
                      <a:miter lim="400000"/>
                    </a:lnT>
                  </a:tcPr>
                </a:tc>
                <a:tc>
                  <a:txBody>
                    <a:bodyPr/>
                    <a:lstStyle/>
                    <a:p>
                      <a:pPr indent="0" algn="ctr" defTabSz="914400"/>
                      <a:r>
                        <a:rPr sz="2000">
                          <a:latin typeface="Lato Regular"/>
                          <a:ea typeface="Lato Regular"/>
                          <a:cs typeface="Lato Regular"/>
                        </a:rPr>
                        <a:t>73,4</a:t>
                      </a:r>
                    </a:p>
                  </a:txBody>
                  <a:tcPr marL="50800" marR="50800" marT="50800" marB="5080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12700">
                      <a:solidFill>
                        <a:srgbClr val="D5D5D5"/>
                      </a:solidFill>
                      <a:miter lim="400000"/>
                    </a:lnT>
                  </a:tcPr>
                </a:tc>
                <a:tc>
                  <a:txBody>
                    <a:bodyPr/>
                    <a:lstStyle/>
                    <a:p>
                      <a:pPr indent="0" algn="ctr" defTabSz="914400"/>
                      <a:r>
                        <a:rPr sz="2000">
                          <a:latin typeface="Lato Regular"/>
                          <a:ea typeface="Lato Regular"/>
                          <a:cs typeface="Lato Regular"/>
                        </a:rPr>
                        <a:t>43,3</a:t>
                      </a:r>
                    </a:p>
                  </a:txBody>
                  <a:tcPr marL="50800" marR="50800" marT="50800" marB="5080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12700">
                      <a:solidFill>
                        <a:srgbClr val="D5D5D5"/>
                      </a:solidFill>
                      <a:miter lim="400000"/>
                    </a:lnT>
                  </a:tcPr>
                </a:tc>
                <a:tc>
                  <a:txBody>
                    <a:bodyPr/>
                    <a:lstStyle/>
                    <a:p>
                      <a:pPr indent="0" algn="ctr" defTabSz="914400"/>
                      <a:r>
                        <a:rPr sz="2000">
                          <a:latin typeface="Lato Regular"/>
                          <a:ea typeface="Lato Regular"/>
                          <a:cs typeface="Lato Regular"/>
                        </a:rPr>
                        <a:t>330</a:t>
                      </a:r>
                    </a:p>
                  </a:txBody>
                  <a:tcPr marL="50800" marR="50800" marT="50800" marB="5080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12700">
                      <a:solidFill>
                        <a:srgbClr val="D5D5D5"/>
                      </a:solidFill>
                      <a:miter lim="400000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6100">
                <a:tc>
                  <a:txBody>
                    <a:bodyPr/>
                    <a:lstStyle/>
                    <a:p>
                      <a:pPr indent="0" algn="l" defTabSz="914400">
                        <a:tabLst>
                          <a:tab pos="1663700" algn="l"/>
                        </a:tabLst>
                        <a:defRPr b="0"/>
                      </a:pPr>
                      <a:r>
                        <a:rPr sz="2000">
                          <a:latin typeface="Lato Regular"/>
                          <a:ea typeface="Lato Regular"/>
                          <a:cs typeface="Lato Regular"/>
                        </a:rPr>
                        <a:t>Generación (MWh)</a:t>
                      </a:r>
                    </a:p>
                  </a:txBody>
                  <a:tcPr marL="114300" marR="114300" marT="114300" marB="114300" anchor="ctr" horzOverflow="overflow">
                    <a:lnL w="0">
                      <a:miter lim="400000"/>
                    </a:lnL>
                    <a:lnR w="0">
                      <a:miter lim="400000"/>
                    </a:lnR>
                  </a:tcPr>
                </a:tc>
                <a:tc>
                  <a:txBody>
                    <a:bodyPr/>
                    <a:lstStyle/>
                    <a:p>
                      <a:pPr indent="0" algn="ctr" defTabSz="914400"/>
                      <a:r>
                        <a:rPr sz="2000">
                          <a:latin typeface="Lato Regular"/>
                          <a:ea typeface="Lato Regular"/>
                          <a:cs typeface="Lato Regular"/>
                        </a:rPr>
                        <a:t>15 634</a:t>
                      </a:r>
                    </a:p>
                  </a:txBody>
                  <a:tcPr marL="50800" marR="50800" marT="50800" marB="50800" anchor="ctr" horzOverflow="overflow">
                    <a:lnL w="0">
                      <a:miter lim="400000"/>
                    </a:lnL>
                    <a:lnR w="0">
                      <a:miter lim="400000"/>
                    </a:lnR>
                  </a:tcPr>
                </a:tc>
                <a:tc>
                  <a:txBody>
                    <a:bodyPr/>
                    <a:lstStyle/>
                    <a:p>
                      <a:pPr indent="0" algn="ctr" defTabSz="914400"/>
                      <a:r>
                        <a:rPr sz="2000">
                          <a:latin typeface="Lato Regular"/>
                          <a:ea typeface="Lato Regular"/>
                          <a:cs typeface="Lato Regular"/>
                        </a:rPr>
                        <a:t>706</a:t>
                      </a:r>
                    </a:p>
                  </a:txBody>
                  <a:tcPr marL="50800" marR="50800" marT="50800" marB="50800" anchor="ctr" horzOverflow="overflow">
                    <a:lnL w="0">
                      <a:miter lim="400000"/>
                    </a:lnL>
                    <a:lnR w="0">
                      <a:miter lim="400000"/>
                    </a:lnR>
                  </a:tcPr>
                </a:tc>
                <a:tc>
                  <a:txBody>
                    <a:bodyPr/>
                    <a:lstStyle/>
                    <a:p>
                      <a:pPr indent="0" algn="ctr" defTabSz="914400"/>
                      <a:r>
                        <a:rPr sz="2000">
                          <a:latin typeface="Lato Regular"/>
                          <a:ea typeface="Lato Regular"/>
                          <a:cs typeface="Lato Regular"/>
                        </a:rPr>
                        <a:t>5438</a:t>
                      </a:r>
                    </a:p>
                  </a:txBody>
                  <a:tcPr marL="50800" marR="50800" marT="50800" marB="50800" anchor="ctr" horzOverflow="overflow">
                    <a:lnL w="0">
                      <a:miter lim="400000"/>
                    </a:lnL>
                    <a:lnR w="0">
                      <a:miter lim="400000"/>
                    </a:lnR>
                  </a:tcPr>
                </a:tc>
                <a:tc>
                  <a:txBody>
                    <a:bodyPr/>
                    <a:lstStyle/>
                    <a:p>
                      <a:pPr indent="0" algn="ctr" defTabSz="914400"/>
                      <a:r>
                        <a:rPr sz="2000">
                          <a:latin typeface="Lato Regular"/>
                          <a:ea typeface="Lato Regular"/>
                          <a:cs typeface="Lato Regular"/>
                        </a:rPr>
                        <a:t>66 517</a:t>
                      </a:r>
                    </a:p>
                  </a:txBody>
                  <a:tcPr marL="50800" marR="50800" marT="50800" marB="50800" anchor="ctr" horzOverflow="overflow">
                    <a:lnL w="0">
                      <a:miter lim="400000"/>
                    </a:lnL>
                    <a:lnR w="0">
                      <a:miter lim="400000"/>
                    </a:lnR>
                  </a:tcPr>
                </a:tc>
                <a:tc>
                  <a:txBody>
                    <a:bodyPr/>
                    <a:lstStyle/>
                    <a:p>
                      <a:pPr indent="0" algn="ctr" defTabSz="914400"/>
                      <a:r>
                        <a:rPr sz="2000">
                          <a:latin typeface="Lato Regular"/>
                          <a:ea typeface="Lato Regular"/>
                          <a:cs typeface="Lato Regular"/>
                        </a:rPr>
                        <a:t>130 922</a:t>
                      </a:r>
                    </a:p>
                  </a:txBody>
                  <a:tcPr marL="50800" marR="50800" marT="50800" marB="50800" anchor="ctr" horzOverflow="overflow">
                    <a:lnL w="0">
                      <a:miter lim="400000"/>
                    </a:lnL>
                    <a:lnR w="0">
                      <a:miter lim="400000"/>
                    </a:lnR>
                  </a:tcPr>
                </a:tc>
                <a:tc>
                  <a:txBody>
                    <a:bodyPr/>
                    <a:lstStyle/>
                    <a:p>
                      <a:pPr indent="0" algn="ctr" defTabSz="914400"/>
                      <a:r>
                        <a:rPr sz="2000">
                          <a:latin typeface="Lato Regular"/>
                          <a:ea typeface="Lato Regular"/>
                          <a:cs typeface="Lato Regular"/>
                        </a:rPr>
                        <a:t>94 469</a:t>
                      </a:r>
                    </a:p>
                  </a:txBody>
                  <a:tcPr marL="50800" marR="50800" marT="50800" marB="50800" anchor="ctr" horzOverflow="overflow">
                    <a:lnL w="0">
                      <a:miter lim="400000"/>
                    </a:lnL>
                    <a:lnR w="0">
                      <a:miter lim="400000"/>
                    </a:lnR>
                  </a:tcPr>
                </a:tc>
                <a:tc>
                  <a:txBody>
                    <a:bodyPr/>
                    <a:lstStyle/>
                    <a:p>
                      <a:pPr indent="0" algn="ctr" defTabSz="914400"/>
                      <a:r>
                        <a:rPr sz="2000">
                          <a:latin typeface="Lato Regular"/>
                          <a:ea typeface="Lato Regular"/>
                          <a:cs typeface="Lato Regular"/>
                        </a:rPr>
                        <a:t>124 990</a:t>
                      </a:r>
                    </a:p>
                  </a:txBody>
                  <a:tcPr marL="50800" marR="50800" marT="50800" marB="50800" anchor="ctr" horzOverflow="overflow">
                    <a:lnL w="0">
                      <a:miter lim="400000"/>
                    </a:lnL>
                    <a:lnR w="0">
                      <a:miter lim="400000"/>
                    </a:lnR>
                  </a:tcPr>
                </a:tc>
                <a:tc>
                  <a:txBody>
                    <a:bodyPr/>
                    <a:lstStyle/>
                    <a:p>
                      <a:pPr indent="0" algn="ctr" defTabSz="914400"/>
                      <a:r>
                        <a:rPr sz="2000">
                          <a:latin typeface="Lato Regular"/>
                          <a:ea typeface="Lato Regular"/>
                          <a:cs typeface="Lato Regular"/>
                        </a:rPr>
                        <a:t>74941</a:t>
                      </a:r>
                    </a:p>
                  </a:txBody>
                  <a:tcPr marL="50800" marR="50800" marT="50800" marB="50800" anchor="ctr" horzOverflow="overflow">
                    <a:lnL w="0">
                      <a:miter lim="400000"/>
                    </a:lnL>
                    <a:lnR w="0">
                      <a:miter lim="400000"/>
                    </a:lnR>
                  </a:tcPr>
                </a:tc>
                <a:tc>
                  <a:txBody>
                    <a:bodyPr/>
                    <a:lstStyle/>
                    <a:p>
                      <a:pPr indent="0" algn="ctr" defTabSz="914400"/>
                      <a:r>
                        <a:rPr sz="2000">
                          <a:latin typeface="Lato Regular"/>
                          <a:ea typeface="Lato Regular"/>
                          <a:cs typeface="Lato Regular"/>
                        </a:rPr>
                        <a:t>513166</a:t>
                      </a:r>
                    </a:p>
                  </a:txBody>
                  <a:tcPr marL="50800" marR="50800" marT="50800" marB="50800" anchor="ctr" horzOverflow="overflow">
                    <a:lnL w="0">
                      <a:miter lim="400000"/>
                    </a:lnL>
                    <a:lnR w="0">
                      <a:miter lim="400000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6100">
                <a:tc>
                  <a:txBody>
                    <a:bodyPr/>
                    <a:lstStyle/>
                    <a:p>
                      <a:pPr indent="0" algn="l" defTabSz="914400">
                        <a:tabLst>
                          <a:tab pos="1663700" algn="l"/>
                        </a:tabLst>
                        <a:defRPr b="0"/>
                      </a:pPr>
                      <a:r>
                        <a:rPr sz="2000">
                          <a:latin typeface="Lato Regular"/>
                          <a:ea typeface="Lato Regular"/>
                          <a:cs typeface="Lato Regular"/>
                        </a:rPr>
                        <a:t>Horas equivalentes</a:t>
                      </a:r>
                    </a:p>
                  </a:txBody>
                  <a:tcPr marL="114300" marR="114300" marT="114300" marB="114300" anchor="ctr" horzOverflow="overflow">
                    <a:lnL w="0">
                      <a:miter lim="400000"/>
                    </a:lnL>
                    <a:lnR w="0">
                      <a:miter lim="400000"/>
                    </a:lnR>
                  </a:tcPr>
                </a:tc>
                <a:tc>
                  <a:txBody>
                    <a:bodyPr/>
                    <a:lstStyle/>
                    <a:p>
                      <a:pPr indent="0" algn="ctr" defTabSz="914400"/>
                      <a:r>
                        <a:rPr sz="2000">
                          <a:latin typeface="Lato Regular"/>
                          <a:ea typeface="Lato Regular"/>
                          <a:cs typeface="Lato Regular"/>
                        </a:rPr>
                        <a:t>1348</a:t>
                      </a:r>
                    </a:p>
                  </a:txBody>
                  <a:tcPr marL="50800" marR="50800" marT="50800" marB="50800" anchor="ctr" horzOverflow="overflow">
                    <a:lnL w="0">
                      <a:miter lim="400000"/>
                    </a:lnL>
                    <a:lnR w="0">
                      <a:miter lim="400000"/>
                    </a:lnR>
                  </a:tcPr>
                </a:tc>
                <a:tc>
                  <a:txBody>
                    <a:bodyPr/>
                    <a:lstStyle/>
                    <a:p>
                      <a:pPr indent="0" algn="ctr" defTabSz="914400"/>
                      <a:r>
                        <a:rPr sz="2000">
                          <a:latin typeface="Lato Regular"/>
                          <a:ea typeface="Lato Regular"/>
                          <a:cs typeface="Lato Regular"/>
                        </a:rPr>
                        <a:t>1176</a:t>
                      </a:r>
                    </a:p>
                  </a:txBody>
                  <a:tcPr marL="50800" marR="50800" marT="50800" marB="50800" anchor="ctr" horzOverflow="overflow">
                    <a:lnL w="0">
                      <a:miter lim="400000"/>
                    </a:lnL>
                    <a:lnR w="0">
                      <a:miter lim="400000"/>
                    </a:lnR>
                  </a:tcPr>
                </a:tc>
                <a:tc>
                  <a:txBody>
                    <a:bodyPr/>
                    <a:lstStyle/>
                    <a:p>
                      <a:pPr indent="0" algn="ctr" defTabSz="914400"/>
                      <a:r>
                        <a:rPr sz="2000">
                          <a:latin typeface="Lato Regular"/>
                          <a:ea typeface="Lato Regular"/>
                          <a:cs typeface="Lato Regular"/>
                        </a:rPr>
                        <a:t>1470</a:t>
                      </a:r>
                    </a:p>
                  </a:txBody>
                  <a:tcPr marL="50800" marR="50800" marT="50800" marB="50800" anchor="ctr" horzOverflow="overflow">
                    <a:lnL w="0">
                      <a:miter lim="400000"/>
                    </a:lnL>
                    <a:lnR w="0">
                      <a:miter lim="400000"/>
                    </a:lnR>
                  </a:tcPr>
                </a:tc>
                <a:tc>
                  <a:txBody>
                    <a:bodyPr/>
                    <a:lstStyle/>
                    <a:p>
                      <a:pPr indent="0" algn="ctr" defTabSz="914400"/>
                      <a:r>
                        <a:rPr sz="2000">
                          <a:latin typeface="Lato Regular"/>
                          <a:ea typeface="Lato Regular"/>
                          <a:cs typeface="Lato Regular"/>
                        </a:rPr>
                        <a:t>1260</a:t>
                      </a:r>
                    </a:p>
                  </a:txBody>
                  <a:tcPr marL="50800" marR="50800" marT="50800" marB="50800" anchor="ctr" horzOverflow="overflow">
                    <a:lnL w="0">
                      <a:miter lim="400000"/>
                    </a:lnL>
                    <a:lnR w="0">
                      <a:miter lim="400000"/>
                    </a:lnR>
                  </a:tcPr>
                </a:tc>
                <a:tc>
                  <a:txBody>
                    <a:bodyPr/>
                    <a:lstStyle/>
                    <a:p>
                      <a:pPr indent="0" algn="ctr" defTabSz="914400"/>
                      <a:r>
                        <a:rPr sz="2000">
                          <a:latin typeface="Lato Regular"/>
                          <a:ea typeface="Lato Regular"/>
                          <a:cs typeface="Lato Regular"/>
                        </a:rPr>
                        <a:t>1496</a:t>
                      </a:r>
                    </a:p>
                  </a:txBody>
                  <a:tcPr marL="50800" marR="50800" marT="50800" marB="50800" anchor="ctr" horzOverflow="overflow">
                    <a:lnL w="0">
                      <a:miter lim="400000"/>
                    </a:lnL>
                    <a:lnR w="0">
                      <a:miter lim="400000"/>
                    </a:lnR>
                  </a:tcPr>
                </a:tc>
                <a:tc>
                  <a:txBody>
                    <a:bodyPr/>
                    <a:lstStyle/>
                    <a:p>
                      <a:pPr indent="0" algn="ctr" defTabSz="914400"/>
                      <a:r>
                        <a:rPr sz="2000">
                          <a:latin typeface="Lato Regular"/>
                          <a:ea typeface="Lato Regular"/>
                          <a:cs typeface="Lato Regular"/>
                        </a:rPr>
                        <a:t>1660</a:t>
                      </a:r>
                    </a:p>
                  </a:txBody>
                  <a:tcPr marL="50800" marR="50800" marT="50800" marB="50800" anchor="ctr" horzOverflow="overflow">
                    <a:lnL w="0">
                      <a:miter lim="400000"/>
                    </a:lnL>
                    <a:lnR w="0">
                      <a:miter lim="400000"/>
                    </a:lnR>
                  </a:tcPr>
                </a:tc>
                <a:tc>
                  <a:txBody>
                    <a:bodyPr/>
                    <a:lstStyle/>
                    <a:p>
                      <a:pPr indent="0" algn="ctr" defTabSz="914400"/>
                      <a:r>
                        <a:rPr lang="es-ES" sz="2000" dirty="0">
                          <a:latin typeface="Lato Regular"/>
                          <a:ea typeface="Lato Regular"/>
                          <a:cs typeface="Lato Regular"/>
                        </a:rPr>
                        <a:t>1703</a:t>
                      </a:r>
                      <a:endParaRPr sz="2000" dirty="0">
                        <a:latin typeface="Lato Regular"/>
                        <a:ea typeface="Lato Regular"/>
                        <a:cs typeface="Lato Regular"/>
                      </a:endParaRPr>
                    </a:p>
                  </a:txBody>
                  <a:tcPr marL="50800" marR="50800" marT="50800" marB="50800" anchor="ctr" horzOverflow="overflow">
                    <a:lnL w="0">
                      <a:miter lim="400000"/>
                    </a:lnL>
                    <a:lnR w="0">
                      <a:miter lim="400000"/>
                    </a:lnR>
                  </a:tcPr>
                </a:tc>
                <a:tc>
                  <a:txBody>
                    <a:bodyPr/>
                    <a:lstStyle/>
                    <a:p>
                      <a:pPr indent="0" algn="ctr" defTabSz="914400"/>
                      <a:r>
                        <a:rPr sz="2000">
                          <a:latin typeface="Lato Regular"/>
                          <a:ea typeface="Lato Regular"/>
                          <a:cs typeface="Lato Regular"/>
                        </a:rPr>
                        <a:t>1720</a:t>
                      </a:r>
                    </a:p>
                  </a:txBody>
                  <a:tcPr marL="50800" marR="50800" marT="50800" marB="50800" anchor="ctr" horzOverflow="overflow">
                    <a:lnL w="0">
                      <a:miter lim="400000"/>
                    </a:lnL>
                    <a:lnR w="0">
                      <a:miter lim="400000"/>
                    </a:lnR>
                  </a:tcPr>
                </a:tc>
                <a:tc>
                  <a:txBody>
                    <a:bodyPr/>
                    <a:lstStyle/>
                    <a:p>
                      <a:pPr indent="0" algn="ctr" defTabSz="914400"/>
                      <a:r>
                        <a:rPr sz="2000">
                          <a:latin typeface="Lato Regular"/>
                          <a:ea typeface="Lato Regular"/>
                          <a:cs typeface="Lato Regular"/>
                        </a:rPr>
                        <a:t>1556</a:t>
                      </a:r>
                    </a:p>
                  </a:txBody>
                  <a:tcPr marL="50800" marR="50800" marT="50800" marB="50800" anchor="ctr" horzOverflow="overflow">
                    <a:lnL w="0">
                      <a:miter lim="400000"/>
                    </a:lnL>
                    <a:lnR w="0">
                      <a:miter lim="400000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6100">
                <a:tc>
                  <a:txBody>
                    <a:bodyPr/>
                    <a:lstStyle/>
                    <a:p>
                      <a:pPr indent="0" algn="l" defTabSz="914400">
                        <a:tabLst>
                          <a:tab pos="1663700" algn="l"/>
                        </a:tabLst>
                        <a:defRPr b="0"/>
                      </a:pPr>
                      <a:r>
                        <a:rPr sz="2000">
                          <a:latin typeface="Lato Regular"/>
                          <a:ea typeface="Lato Regular"/>
                          <a:cs typeface="Lato Regular"/>
                        </a:rPr>
                        <a:t>Factor de capacidad</a:t>
                      </a:r>
                    </a:p>
                  </a:txBody>
                  <a:tcPr marL="114300" marR="114300" marT="114300" marB="114300" anchor="ctr" horzOverflow="overflow">
                    <a:lnL w="0">
                      <a:miter lim="400000"/>
                    </a:lnL>
                    <a:lnR w="0">
                      <a:miter lim="400000"/>
                    </a:lnR>
                  </a:tcPr>
                </a:tc>
                <a:tc>
                  <a:txBody>
                    <a:bodyPr/>
                    <a:lstStyle/>
                    <a:p>
                      <a:pPr indent="0" algn="ctr" defTabSz="914400"/>
                      <a:r>
                        <a:rPr sz="2000">
                          <a:latin typeface="Lato Regular"/>
                          <a:ea typeface="Lato Regular"/>
                          <a:cs typeface="Lato Regular"/>
                        </a:rPr>
                        <a:t>15%</a:t>
                      </a:r>
                    </a:p>
                  </a:txBody>
                  <a:tcPr marL="50800" marR="50800" marT="50800" marB="50800" anchor="ctr" horzOverflow="overflow">
                    <a:lnL w="0">
                      <a:miter lim="400000"/>
                    </a:lnL>
                    <a:lnR w="0">
                      <a:miter lim="400000"/>
                    </a:lnR>
                  </a:tcPr>
                </a:tc>
                <a:tc>
                  <a:txBody>
                    <a:bodyPr/>
                    <a:lstStyle/>
                    <a:p>
                      <a:pPr indent="0" algn="ctr" defTabSz="914400"/>
                      <a:r>
                        <a:rPr sz="2000">
                          <a:latin typeface="Lato Regular"/>
                          <a:ea typeface="Lato Regular"/>
                          <a:cs typeface="Lato Regular"/>
                        </a:rPr>
                        <a:t>13%</a:t>
                      </a:r>
                    </a:p>
                  </a:txBody>
                  <a:tcPr marL="50800" marR="50800" marT="50800" marB="50800" anchor="ctr" horzOverflow="overflow">
                    <a:lnL w="0">
                      <a:miter lim="400000"/>
                    </a:lnL>
                    <a:lnR w="0">
                      <a:miter lim="400000"/>
                    </a:lnR>
                  </a:tcPr>
                </a:tc>
                <a:tc>
                  <a:txBody>
                    <a:bodyPr/>
                    <a:lstStyle/>
                    <a:p>
                      <a:pPr indent="0" algn="ctr" defTabSz="914400"/>
                      <a:r>
                        <a:rPr sz="2000">
                          <a:latin typeface="Lato Regular"/>
                          <a:ea typeface="Lato Regular"/>
                          <a:cs typeface="Lato Regular"/>
                        </a:rPr>
                        <a:t>17%</a:t>
                      </a:r>
                    </a:p>
                  </a:txBody>
                  <a:tcPr marL="50800" marR="50800" marT="50800" marB="50800" anchor="ctr" horzOverflow="overflow">
                    <a:lnL w="0">
                      <a:miter lim="400000"/>
                    </a:lnL>
                    <a:lnR w="0">
                      <a:miter lim="400000"/>
                    </a:lnR>
                  </a:tcPr>
                </a:tc>
                <a:tc>
                  <a:txBody>
                    <a:bodyPr/>
                    <a:lstStyle/>
                    <a:p>
                      <a:pPr indent="0" algn="ctr" defTabSz="914400"/>
                      <a:r>
                        <a:rPr sz="2000">
                          <a:latin typeface="Lato Regular"/>
                          <a:ea typeface="Lato Regular"/>
                          <a:cs typeface="Lato Regular"/>
                        </a:rPr>
                        <a:t>14%</a:t>
                      </a:r>
                    </a:p>
                  </a:txBody>
                  <a:tcPr marL="50800" marR="50800" marT="50800" marB="50800" anchor="ctr" horzOverflow="overflow">
                    <a:lnL w="0">
                      <a:miter lim="400000"/>
                    </a:lnL>
                    <a:lnR w="0">
                      <a:miter lim="400000"/>
                    </a:lnR>
                  </a:tcPr>
                </a:tc>
                <a:tc>
                  <a:txBody>
                    <a:bodyPr/>
                    <a:lstStyle/>
                    <a:p>
                      <a:pPr indent="0" algn="ctr" defTabSz="914400"/>
                      <a:r>
                        <a:rPr sz="2000">
                          <a:latin typeface="Lato Regular"/>
                          <a:ea typeface="Lato Regular"/>
                          <a:cs typeface="Lato Regular"/>
                        </a:rPr>
                        <a:t>17%</a:t>
                      </a:r>
                    </a:p>
                  </a:txBody>
                  <a:tcPr marL="50800" marR="50800" marT="50800" marB="50800" anchor="ctr" horzOverflow="overflow">
                    <a:lnL w="0">
                      <a:miter lim="400000"/>
                    </a:lnL>
                    <a:lnR w="0">
                      <a:miter lim="400000"/>
                    </a:lnR>
                  </a:tcPr>
                </a:tc>
                <a:tc>
                  <a:txBody>
                    <a:bodyPr/>
                    <a:lstStyle/>
                    <a:p>
                      <a:pPr indent="0" algn="ctr" defTabSz="914400"/>
                      <a:r>
                        <a:rPr sz="2000">
                          <a:latin typeface="Lato Regular"/>
                          <a:ea typeface="Lato Regular"/>
                          <a:cs typeface="Lato Regular"/>
                        </a:rPr>
                        <a:t>19%</a:t>
                      </a:r>
                    </a:p>
                  </a:txBody>
                  <a:tcPr marL="50800" marR="50800" marT="50800" marB="50800" anchor="ctr" horzOverflow="overflow">
                    <a:lnL w="0">
                      <a:miter lim="400000"/>
                    </a:lnL>
                    <a:lnR w="0">
                      <a:miter lim="400000"/>
                    </a:lnR>
                  </a:tcPr>
                </a:tc>
                <a:tc>
                  <a:txBody>
                    <a:bodyPr/>
                    <a:lstStyle/>
                    <a:p>
                      <a:pPr indent="0" algn="ctr" defTabSz="914400"/>
                      <a:r>
                        <a:rPr sz="2000">
                          <a:latin typeface="Lato Regular"/>
                          <a:ea typeface="Lato Regular"/>
                          <a:cs typeface="Lato Regular"/>
                        </a:rPr>
                        <a:t>19%</a:t>
                      </a:r>
                    </a:p>
                  </a:txBody>
                  <a:tcPr marL="50800" marR="50800" marT="50800" marB="50800" anchor="ctr" horzOverflow="overflow">
                    <a:lnL w="0">
                      <a:miter lim="400000"/>
                    </a:lnL>
                    <a:lnR w="0">
                      <a:miter lim="400000"/>
                    </a:lnR>
                  </a:tcPr>
                </a:tc>
                <a:tc>
                  <a:txBody>
                    <a:bodyPr/>
                    <a:lstStyle/>
                    <a:p>
                      <a:pPr indent="0" algn="ctr" defTabSz="914400"/>
                      <a:r>
                        <a:rPr sz="2000">
                          <a:latin typeface="Lato Regular"/>
                          <a:ea typeface="Lato Regular"/>
                          <a:cs typeface="Lato Regular"/>
                        </a:rPr>
                        <a:t>20%</a:t>
                      </a:r>
                    </a:p>
                  </a:txBody>
                  <a:tcPr marL="50800" marR="50800" marT="50800" marB="50800" anchor="ctr" horzOverflow="overflow">
                    <a:lnL w="0">
                      <a:miter lim="400000"/>
                    </a:lnL>
                    <a:lnR w="0">
                      <a:miter lim="400000"/>
                    </a:lnR>
                  </a:tcPr>
                </a:tc>
                <a:tc>
                  <a:txBody>
                    <a:bodyPr/>
                    <a:lstStyle/>
                    <a:p>
                      <a:pPr indent="0" algn="ctr" defTabSz="914400"/>
                      <a:r>
                        <a:rPr sz="2000" dirty="0">
                          <a:latin typeface="Lato Regular"/>
                          <a:ea typeface="Lato Regular"/>
                          <a:cs typeface="Lato Regular"/>
                        </a:rPr>
                        <a:t>18%</a:t>
                      </a:r>
                    </a:p>
                  </a:txBody>
                  <a:tcPr marL="50800" marR="50800" marT="50800" marB="50800" anchor="ctr" horzOverflow="overflow">
                    <a:lnL w="0">
                      <a:miter lim="400000"/>
                    </a:lnL>
                    <a:lnR w="0">
                      <a:miter lim="400000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75" name="Google Shape;370;p35"/>
          <p:cNvSpPr txBox="1"/>
          <p:nvPr/>
        </p:nvSpPr>
        <p:spPr>
          <a:xfrm>
            <a:off x="2598584" y="9277918"/>
            <a:ext cx="21172132" cy="6400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>
            <a:lvl1pPr>
              <a:lnSpc>
                <a:spcPct val="80000"/>
              </a:lnSpc>
              <a:defRPr sz="3000" i="1" spc="-59">
                <a:solidFill>
                  <a:srgbClr val="ECD347"/>
                </a:solidFill>
                <a:latin typeface="Lato Bold"/>
                <a:ea typeface="Lato Bold"/>
                <a:cs typeface="Lato Bold"/>
                <a:sym typeface="Lato Bold"/>
              </a:defRPr>
            </a:lvl1pPr>
          </a:lstStyle>
          <a:p>
            <a:r>
              <a:t>Tabla. Distribución de potencia y generación de ENERGÍA SOLAR PV por zonas climáticas </a:t>
            </a:r>
          </a:p>
        </p:txBody>
      </p:sp>
      <p:sp>
        <p:nvSpPr>
          <p:cNvPr id="376" name="Google Shape;370;p35"/>
          <p:cNvSpPr txBox="1"/>
          <p:nvPr/>
        </p:nvSpPr>
        <p:spPr>
          <a:xfrm>
            <a:off x="2592119" y="5361067"/>
            <a:ext cx="21172132" cy="6400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>
            <a:lvl1pPr>
              <a:lnSpc>
                <a:spcPct val="80000"/>
              </a:lnSpc>
              <a:defRPr sz="3000" i="1" spc="-59">
                <a:solidFill>
                  <a:srgbClr val="B5C948"/>
                </a:solidFill>
                <a:latin typeface="Lato Bold"/>
                <a:ea typeface="Lato Bold"/>
                <a:cs typeface="Lato Bold"/>
                <a:sym typeface="Lato Bold"/>
              </a:defRPr>
            </a:lvl1pPr>
          </a:lstStyle>
          <a:p>
            <a:r>
              <a:t>Tabla. Distribución de potencia y generación de ENERGÍA EÓLICA por zonas climáticas </a:t>
            </a:r>
          </a:p>
        </p:txBody>
      </p:sp>
      <p:graphicFrame>
        <p:nvGraphicFramePr>
          <p:cNvPr id="377" name="Tabla 1-1-1"/>
          <p:cNvGraphicFramePr/>
          <p:nvPr/>
        </p:nvGraphicFramePr>
        <p:xfrm>
          <a:off x="2685009" y="6208872"/>
          <a:ext cx="11679605" cy="2749675"/>
        </p:xfrm>
        <a:graphic>
          <a:graphicData uri="http://schemas.openxmlformats.org/drawingml/2006/table">
            <a:tbl>
              <a:tblPr firstRow="1" firstCol="1">
                <a:tableStyleId>{4C3C2611-4C71-4FC5-86AE-919BDF0F9419}</a:tableStyleId>
              </a:tblPr>
              <a:tblGrid>
                <a:gridCol w="33088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698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081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8946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30329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58925">
                <a:tc>
                  <a:txBody>
                    <a:bodyPr/>
                    <a:lstStyle/>
                    <a:p>
                      <a:pPr indent="0" algn="l" defTabSz="914400">
                        <a:tabLst>
                          <a:tab pos="1663700" algn="l"/>
                        </a:tabLst>
                        <a:defRPr b="0"/>
                      </a:pPr>
                      <a:r>
                        <a:rPr sz="2300">
                          <a:solidFill>
                            <a:srgbClr val="FFFFFF"/>
                          </a:solidFill>
                          <a:latin typeface="Lato Bold"/>
                          <a:ea typeface="Lato Bold"/>
                          <a:cs typeface="Lato Bold"/>
                          <a:sym typeface="Lato Bold"/>
                        </a:rPr>
                        <a:t>  EÓLICA</a:t>
                      </a:r>
                    </a:p>
                  </a:txBody>
                  <a:tcPr marL="50800" marR="50800" marT="50800" marB="50800" anchor="ctr" horzOverflow="overflow">
                    <a:lnL w="0">
                      <a:miter lim="400000"/>
                    </a:lnL>
                    <a:lnR w="38100">
                      <a:solidFill>
                        <a:srgbClr val="FFFFFF"/>
                      </a:solidFill>
                      <a:miter lim="400000"/>
                    </a:lnR>
                    <a:lnT w="0">
                      <a:miter lim="400000"/>
                    </a:lnT>
                    <a:lnB w="25400">
                      <a:solidFill>
                        <a:srgbClr val="D5D5D5"/>
                      </a:solidFill>
                      <a:miter lim="400000"/>
                    </a:lnB>
                    <a:solidFill>
                      <a:srgbClr val="B5C948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defTabSz="914400">
                        <a:tabLst>
                          <a:tab pos="1663700" algn="l"/>
                        </a:tabLst>
                        <a:defRPr b="0"/>
                      </a:pPr>
                      <a:r>
                        <a:rPr sz="2300">
                          <a:solidFill>
                            <a:srgbClr val="FFFFFF"/>
                          </a:solidFill>
                          <a:latin typeface="Lato Bold"/>
                          <a:ea typeface="Lato Bold"/>
                          <a:cs typeface="Lato Bold"/>
                          <a:sym typeface="Lato Bold"/>
                        </a:rPr>
                        <a:t>Noroeste</a:t>
                      </a:r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FFFFFF"/>
                      </a:solidFill>
                      <a:miter lim="400000"/>
                    </a:lnL>
                    <a:lnR w="38100">
                      <a:solidFill>
                        <a:srgbClr val="FFFFFF"/>
                      </a:solidFill>
                      <a:miter lim="400000"/>
                    </a:lnR>
                    <a:lnT w="0">
                      <a:miter lim="400000"/>
                    </a:lnT>
                    <a:lnB w="12700">
                      <a:solidFill>
                        <a:srgbClr val="D5D5D5"/>
                      </a:solidFill>
                      <a:miter lim="400000"/>
                    </a:lnB>
                    <a:solidFill>
                      <a:srgbClr val="A4C8E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defTabSz="914400">
                        <a:tabLst>
                          <a:tab pos="1663700" algn="l"/>
                        </a:tabLst>
                        <a:defRPr b="0"/>
                      </a:pPr>
                      <a:r>
                        <a:rPr sz="2300">
                          <a:solidFill>
                            <a:srgbClr val="FFFFFF"/>
                          </a:solidFill>
                          <a:latin typeface="Lato Bold"/>
                          <a:ea typeface="Lato Bold"/>
                          <a:cs typeface="Lato Bold"/>
                          <a:sym typeface="Lato Bold"/>
                        </a:rPr>
                        <a:t>Sureste</a:t>
                      </a:r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FFFFFF"/>
                      </a:solidFill>
                      <a:miter lim="400000"/>
                    </a:lnL>
                    <a:lnR w="38100">
                      <a:solidFill>
                        <a:srgbClr val="FFFFFF"/>
                      </a:solidFill>
                      <a:miter lim="400000"/>
                    </a:lnR>
                    <a:lnT w="0">
                      <a:miter lim="400000"/>
                    </a:lnT>
                    <a:lnB w="12700">
                      <a:solidFill>
                        <a:srgbClr val="D5D5D5"/>
                      </a:solidFill>
                      <a:miter lim="400000"/>
                    </a:lnB>
                    <a:solidFill>
                      <a:srgbClr val="A4C8E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defTabSz="914400">
                        <a:tabLst>
                          <a:tab pos="1663700" algn="l"/>
                        </a:tabLst>
                        <a:defRPr b="0"/>
                      </a:pPr>
                      <a:r>
                        <a:rPr sz="2300">
                          <a:solidFill>
                            <a:srgbClr val="FFFFFF"/>
                          </a:solidFill>
                          <a:latin typeface="Lato Bold"/>
                          <a:ea typeface="Lato Bold"/>
                          <a:cs typeface="Lato Bold"/>
                          <a:sym typeface="Lato Bold"/>
                        </a:rPr>
                        <a:t>Offshore</a:t>
                      </a:r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FFFFFF"/>
                      </a:solidFill>
                      <a:miter lim="400000"/>
                    </a:lnL>
                    <a:lnR w="38100">
                      <a:solidFill>
                        <a:srgbClr val="FFFFFF"/>
                      </a:solidFill>
                      <a:miter lim="400000"/>
                    </a:lnR>
                    <a:lnT w="0">
                      <a:miter lim="400000"/>
                    </a:lnT>
                    <a:lnB w="12700">
                      <a:solidFill>
                        <a:srgbClr val="D5D5D5"/>
                      </a:solidFill>
                      <a:miter lim="400000"/>
                    </a:lnB>
                    <a:solidFill>
                      <a:srgbClr val="A4C8E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defTabSz="914400">
                        <a:tabLst>
                          <a:tab pos="1663700" algn="l"/>
                        </a:tabLst>
                        <a:defRPr b="0"/>
                      </a:pPr>
                      <a:r>
                        <a:rPr sz="2300">
                          <a:solidFill>
                            <a:srgbClr val="FFFFFF"/>
                          </a:solidFill>
                          <a:latin typeface="Lato Bold"/>
                          <a:ea typeface="Lato Bold"/>
                          <a:cs typeface="Lato Bold"/>
                          <a:sym typeface="Lato Bold"/>
                        </a:rPr>
                        <a:t>Total</a:t>
                      </a:r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FFFFFF"/>
                      </a:solidFill>
                      <a:miter lim="400000"/>
                    </a:lnL>
                    <a:lnT w="0">
                      <a:miter lim="400000"/>
                    </a:lnT>
                    <a:lnB w="12700">
                      <a:solidFill>
                        <a:srgbClr val="D5D5D5"/>
                      </a:solidFill>
                      <a:miter lim="400000"/>
                    </a:lnB>
                    <a:solidFill>
                      <a:srgbClr val="1D488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2450">
                <a:tc>
                  <a:txBody>
                    <a:bodyPr/>
                    <a:lstStyle/>
                    <a:p>
                      <a:pPr indent="0" algn="l" defTabSz="914400">
                        <a:tabLst>
                          <a:tab pos="1663700" algn="l"/>
                        </a:tabLst>
                        <a:defRPr b="0"/>
                      </a:pPr>
                      <a:r>
                        <a:rPr sz="2000">
                          <a:latin typeface="Lato Regular"/>
                          <a:ea typeface="Lato Regular"/>
                          <a:cs typeface="Lato Regular"/>
                        </a:rPr>
                        <a:t>Potencia instalada (MW) </a:t>
                      </a:r>
                    </a:p>
                  </a:txBody>
                  <a:tcPr marL="114300" marR="114300" marT="114300" marB="11430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25400">
                      <a:solidFill>
                        <a:srgbClr val="D5D5D5"/>
                      </a:solidFill>
                      <a:miter lim="400000"/>
                    </a:lnT>
                  </a:tcPr>
                </a:tc>
                <a:tc>
                  <a:txBody>
                    <a:bodyPr/>
                    <a:lstStyle/>
                    <a:p>
                      <a:pPr indent="0" algn="ctr" defTabSz="914400"/>
                      <a:r>
                        <a:rPr sz="2000">
                          <a:latin typeface="Lato Regular"/>
                          <a:ea typeface="Lato Regular"/>
                          <a:cs typeface="Lato Regular"/>
                        </a:rPr>
                        <a:t>13,4</a:t>
                      </a:r>
                    </a:p>
                  </a:txBody>
                  <a:tcPr marL="50800" marR="50800" marT="50800" marB="5080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12700">
                      <a:solidFill>
                        <a:srgbClr val="D5D5D5"/>
                      </a:solidFill>
                      <a:miter lim="400000"/>
                    </a:lnT>
                  </a:tcPr>
                </a:tc>
                <a:tc>
                  <a:txBody>
                    <a:bodyPr/>
                    <a:lstStyle/>
                    <a:p>
                      <a:pPr indent="0" algn="ctr" defTabSz="914400"/>
                      <a:r>
                        <a:rPr sz="2000">
                          <a:latin typeface="Lato Regular"/>
                          <a:ea typeface="Lato Regular"/>
                          <a:cs typeface="Lato Regular"/>
                        </a:rPr>
                        <a:t>291,3</a:t>
                      </a:r>
                    </a:p>
                  </a:txBody>
                  <a:tcPr marL="50800" marR="50800" marT="50800" marB="5080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12700">
                      <a:solidFill>
                        <a:srgbClr val="D5D5D5"/>
                      </a:solidFill>
                      <a:miter lim="400000"/>
                    </a:lnT>
                  </a:tcPr>
                </a:tc>
                <a:tc>
                  <a:txBody>
                    <a:bodyPr/>
                    <a:lstStyle/>
                    <a:p>
                      <a:pPr indent="0" algn="ctr" defTabSz="914400"/>
                      <a:r>
                        <a:rPr sz="2000">
                          <a:latin typeface="Lato Regular"/>
                          <a:ea typeface="Lato Regular"/>
                          <a:cs typeface="Lato Regular"/>
                        </a:rPr>
                        <a:t>200</a:t>
                      </a:r>
                    </a:p>
                  </a:txBody>
                  <a:tcPr marL="50800" marR="50800" marT="50800" marB="5080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12700">
                      <a:solidFill>
                        <a:srgbClr val="D5D5D5"/>
                      </a:solidFill>
                      <a:miter lim="400000"/>
                    </a:lnT>
                  </a:tcPr>
                </a:tc>
                <a:tc>
                  <a:txBody>
                    <a:bodyPr/>
                    <a:lstStyle/>
                    <a:p>
                      <a:pPr indent="0" algn="ctr" defTabSz="914400"/>
                      <a:r>
                        <a:rPr sz="2000">
                          <a:latin typeface="Lato Regular"/>
                          <a:ea typeface="Lato Regular"/>
                          <a:cs typeface="Lato Regular"/>
                        </a:rPr>
                        <a:t>505</a:t>
                      </a:r>
                    </a:p>
                  </a:txBody>
                  <a:tcPr marL="50800" marR="50800" marT="50800" marB="5080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12700">
                      <a:solidFill>
                        <a:srgbClr val="D5D5D5"/>
                      </a:solidFill>
                      <a:miter lim="400000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6100">
                <a:tc>
                  <a:txBody>
                    <a:bodyPr/>
                    <a:lstStyle/>
                    <a:p>
                      <a:pPr indent="0" algn="l" defTabSz="914400">
                        <a:tabLst>
                          <a:tab pos="1663700" algn="l"/>
                        </a:tabLst>
                        <a:defRPr b="0"/>
                      </a:pPr>
                      <a:r>
                        <a:rPr sz="2000">
                          <a:latin typeface="Lato Regular"/>
                          <a:ea typeface="Lato Regular"/>
                          <a:cs typeface="Lato Regular"/>
                        </a:rPr>
                        <a:t>Generación (MWh)</a:t>
                      </a:r>
                    </a:p>
                  </a:txBody>
                  <a:tcPr marL="114300" marR="114300" marT="114300" marB="114300" anchor="ctr" horzOverflow="overflow">
                    <a:lnL w="0">
                      <a:miter lim="400000"/>
                    </a:lnL>
                    <a:lnR w="0">
                      <a:miter lim="400000"/>
                    </a:lnR>
                  </a:tcPr>
                </a:tc>
                <a:tc>
                  <a:txBody>
                    <a:bodyPr/>
                    <a:lstStyle/>
                    <a:p>
                      <a:pPr indent="0" algn="ctr" defTabSz="914400"/>
                      <a:r>
                        <a:rPr sz="2000">
                          <a:latin typeface="Lato Regular"/>
                          <a:ea typeface="Lato Regular"/>
                          <a:cs typeface="Lato Regular"/>
                        </a:rPr>
                        <a:t>46775</a:t>
                      </a:r>
                    </a:p>
                  </a:txBody>
                  <a:tcPr marL="50800" marR="50800" marT="50800" marB="50800" anchor="ctr" horzOverflow="overflow">
                    <a:lnL w="0">
                      <a:miter lim="400000"/>
                    </a:lnL>
                    <a:lnR w="0">
                      <a:miter lim="400000"/>
                    </a:lnR>
                  </a:tcPr>
                </a:tc>
                <a:tc>
                  <a:txBody>
                    <a:bodyPr/>
                    <a:lstStyle/>
                    <a:p>
                      <a:pPr indent="0" algn="ctr" defTabSz="914400"/>
                      <a:r>
                        <a:rPr sz="2000">
                          <a:latin typeface="Lato Regular"/>
                          <a:ea typeface="Lato Regular"/>
                          <a:cs typeface="Lato Regular"/>
                        </a:rPr>
                        <a:t>1087016</a:t>
                      </a:r>
                    </a:p>
                  </a:txBody>
                  <a:tcPr marL="50800" marR="50800" marT="50800" marB="50800" anchor="ctr" horzOverflow="overflow">
                    <a:lnL w="0">
                      <a:miter lim="400000"/>
                    </a:lnL>
                    <a:lnR w="0">
                      <a:miter lim="400000"/>
                    </a:lnR>
                  </a:tcPr>
                </a:tc>
                <a:tc>
                  <a:txBody>
                    <a:bodyPr/>
                    <a:lstStyle/>
                    <a:p>
                      <a:pPr indent="0" algn="ctr" defTabSz="914400"/>
                      <a:r>
                        <a:rPr sz="2000">
                          <a:latin typeface="Lato Regular"/>
                          <a:ea typeface="Lato Regular"/>
                          <a:cs typeface="Lato Regular"/>
                        </a:rPr>
                        <a:t>975792</a:t>
                      </a:r>
                    </a:p>
                  </a:txBody>
                  <a:tcPr marL="50800" marR="50800" marT="50800" marB="50800" anchor="ctr" horzOverflow="overflow">
                    <a:lnL w="0">
                      <a:miter lim="400000"/>
                    </a:lnL>
                    <a:lnR w="0">
                      <a:miter lim="400000"/>
                    </a:lnR>
                  </a:tcPr>
                </a:tc>
                <a:tc>
                  <a:txBody>
                    <a:bodyPr/>
                    <a:lstStyle/>
                    <a:p>
                      <a:pPr indent="0" algn="ctr" defTabSz="914400"/>
                      <a:r>
                        <a:rPr sz="2000">
                          <a:latin typeface="Lato Regular"/>
                          <a:ea typeface="Lato Regular"/>
                          <a:cs typeface="Lato Regular"/>
                        </a:rPr>
                        <a:t>2109763</a:t>
                      </a:r>
                    </a:p>
                  </a:txBody>
                  <a:tcPr marL="50800" marR="50800" marT="50800" marB="50800" anchor="ctr" horzOverflow="overflow">
                    <a:lnL w="0">
                      <a:miter lim="400000"/>
                    </a:lnL>
                    <a:lnR w="0">
                      <a:miter lim="400000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6100">
                <a:tc>
                  <a:txBody>
                    <a:bodyPr/>
                    <a:lstStyle/>
                    <a:p>
                      <a:pPr indent="0" algn="l" defTabSz="914400">
                        <a:tabLst>
                          <a:tab pos="1663700" algn="l"/>
                        </a:tabLst>
                        <a:defRPr b="0"/>
                      </a:pPr>
                      <a:r>
                        <a:rPr sz="2000">
                          <a:latin typeface="Lato Regular"/>
                          <a:ea typeface="Lato Regular"/>
                          <a:cs typeface="Lato Regular"/>
                        </a:rPr>
                        <a:t>Horas equivalentes</a:t>
                      </a:r>
                    </a:p>
                  </a:txBody>
                  <a:tcPr marL="114300" marR="114300" marT="114300" marB="114300" anchor="ctr" horzOverflow="overflow">
                    <a:lnL w="0">
                      <a:miter lim="400000"/>
                    </a:lnL>
                    <a:lnR w="0">
                      <a:miter lim="400000"/>
                    </a:lnR>
                  </a:tcPr>
                </a:tc>
                <a:tc>
                  <a:txBody>
                    <a:bodyPr/>
                    <a:lstStyle/>
                    <a:p>
                      <a:pPr indent="0" algn="ctr" defTabSz="914400"/>
                      <a:r>
                        <a:rPr sz="2000">
                          <a:latin typeface="Lato Regular"/>
                          <a:ea typeface="Lato Regular"/>
                          <a:cs typeface="Lato Regular"/>
                        </a:rPr>
                        <a:t>3491</a:t>
                      </a:r>
                    </a:p>
                  </a:txBody>
                  <a:tcPr marL="50800" marR="50800" marT="50800" marB="50800" anchor="ctr" horzOverflow="overflow">
                    <a:lnL w="0">
                      <a:miter lim="400000"/>
                    </a:lnL>
                    <a:lnR w="0">
                      <a:miter lim="400000"/>
                    </a:lnR>
                  </a:tcPr>
                </a:tc>
                <a:tc>
                  <a:txBody>
                    <a:bodyPr/>
                    <a:lstStyle/>
                    <a:p>
                      <a:pPr indent="0" algn="ctr" defTabSz="914400"/>
                      <a:r>
                        <a:rPr sz="2000">
                          <a:latin typeface="Lato Regular"/>
                          <a:ea typeface="Lato Regular"/>
                          <a:cs typeface="Lato Regular"/>
                        </a:rPr>
                        <a:t>3732</a:t>
                      </a:r>
                    </a:p>
                  </a:txBody>
                  <a:tcPr marL="50800" marR="50800" marT="50800" marB="50800" anchor="ctr" horzOverflow="overflow">
                    <a:lnL w="0">
                      <a:miter lim="400000"/>
                    </a:lnL>
                    <a:lnR w="0">
                      <a:miter lim="400000"/>
                    </a:lnR>
                  </a:tcPr>
                </a:tc>
                <a:tc>
                  <a:txBody>
                    <a:bodyPr/>
                    <a:lstStyle/>
                    <a:p>
                      <a:pPr indent="0" algn="ctr" defTabSz="914400"/>
                      <a:r>
                        <a:rPr sz="2000">
                          <a:latin typeface="Lato Regular"/>
                          <a:ea typeface="Lato Regular"/>
                          <a:cs typeface="Lato Regular"/>
                        </a:rPr>
                        <a:t>4879</a:t>
                      </a:r>
                    </a:p>
                  </a:txBody>
                  <a:tcPr marL="50800" marR="50800" marT="50800" marB="50800" anchor="ctr" horzOverflow="overflow">
                    <a:lnL w="0">
                      <a:miter lim="400000"/>
                    </a:lnL>
                    <a:lnR w="0">
                      <a:miter lim="400000"/>
                    </a:lnR>
                  </a:tcPr>
                </a:tc>
                <a:tc>
                  <a:txBody>
                    <a:bodyPr/>
                    <a:lstStyle/>
                    <a:p>
                      <a:pPr indent="0" algn="ctr" defTabSz="914400"/>
                      <a:r>
                        <a:rPr sz="2000">
                          <a:latin typeface="Lato Regular"/>
                          <a:ea typeface="Lato Regular"/>
                          <a:cs typeface="Lato Regular"/>
                        </a:rPr>
                        <a:t>4180</a:t>
                      </a:r>
                    </a:p>
                  </a:txBody>
                  <a:tcPr marL="50800" marR="50800" marT="50800" marB="50800" anchor="ctr" horzOverflow="overflow">
                    <a:lnL w="0">
                      <a:miter lim="400000"/>
                    </a:lnL>
                    <a:lnR w="0">
                      <a:miter lim="400000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6100">
                <a:tc>
                  <a:txBody>
                    <a:bodyPr/>
                    <a:lstStyle/>
                    <a:p>
                      <a:pPr indent="0" algn="l" defTabSz="914400">
                        <a:tabLst>
                          <a:tab pos="1663700" algn="l"/>
                        </a:tabLst>
                        <a:defRPr b="0"/>
                      </a:pPr>
                      <a:r>
                        <a:rPr sz="2000">
                          <a:latin typeface="Lato Regular"/>
                          <a:ea typeface="Lato Regular"/>
                          <a:cs typeface="Lato Regular"/>
                        </a:rPr>
                        <a:t>Factor de capacidad</a:t>
                      </a:r>
                    </a:p>
                  </a:txBody>
                  <a:tcPr marL="114300" marR="114300" marT="114300" marB="114300" anchor="ctr" horzOverflow="overflow">
                    <a:lnL w="0">
                      <a:miter lim="400000"/>
                    </a:lnL>
                    <a:lnR w="0">
                      <a:miter lim="400000"/>
                    </a:lnR>
                  </a:tcPr>
                </a:tc>
                <a:tc>
                  <a:txBody>
                    <a:bodyPr/>
                    <a:lstStyle/>
                    <a:p>
                      <a:pPr indent="0" algn="ctr" defTabSz="914400"/>
                      <a:r>
                        <a:rPr sz="2000">
                          <a:latin typeface="Lato Regular"/>
                          <a:ea typeface="Lato Regular"/>
                          <a:cs typeface="Lato Regular"/>
                        </a:rPr>
                        <a:t>40%</a:t>
                      </a:r>
                    </a:p>
                  </a:txBody>
                  <a:tcPr marL="50800" marR="50800" marT="50800" marB="50800" anchor="ctr" horzOverflow="overflow">
                    <a:lnL w="0">
                      <a:miter lim="400000"/>
                    </a:lnL>
                    <a:lnR w="0">
                      <a:miter lim="400000"/>
                    </a:lnR>
                  </a:tcPr>
                </a:tc>
                <a:tc>
                  <a:txBody>
                    <a:bodyPr/>
                    <a:lstStyle/>
                    <a:p>
                      <a:pPr indent="0" algn="ctr" defTabSz="914400"/>
                      <a:r>
                        <a:rPr sz="2000">
                          <a:latin typeface="Lato Regular"/>
                          <a:ea typeface="Lato Regular"/>
                          <a:cs typeface="Lato Regular"/>
                        </a:rPr>
                        <a:t>43%</a:t>
                      </a:r>
                    </a:p>
                  </a:txBody>
                  <a:tcPr marL="50800" marR="50800" marT="50800" marB="50800" anchor="ctr" horzOverflow="overflow">
                    <a:lnL w="0">
                      <a:miter lim="400000"/>
                    </a:lnL>
                    <a:lnR w="0">
                      <a:miter lim="400000"/>
                    </a:lnR>
                  </a:tcPr>
                </a:tc>
                <a:tc>
                  <a:txBody>
                    <a:bodyPr/>
                    <a:lstStyle/>
                    <a:p>
                      <a:pPr indent="0" algn="ctr" defTabSz="914400"/>
                      <a:r>
                        <a:rPr sz="2000">
                          <a:latin typeface="Lato Regular"/>
                          <a:ea typeface="Lato Regular"/>
                          <a:cs typeface="Lato Regular"/>
                        </a:rPr>
                        <a:t>56%</a:t>
                      </a:r>
                    </a:p>
                  </a:txBody>
                  <a:tcPr marL="50800" marR="50800" marT="50800" marB="50800" anchor="ctr" horzOverflow="overflow">
                    <a:lnL w="0">
                      <a:miter lim="400000"/>
                    </a:lnL>
                    <a:lnR w="0">
                      <a:miter lim="400000"/>
                    </a:lnR>
                  </a:tcPr>
                </a:tc>
                <a:tc>
                  <a:txBody>
                    <a:bodyPr/>
                    <a:lstStyle/>
                    <a:p>
                      <a:pPr indent="0" algn="ctr" defTabSz="914400"/>
                      <a:r>
                        <a:rPr sz="2000">
                          <a:latin typeface="Lato Regular"/>
                          <a:ea typeface="Lato Regular"/>
                          <a:cs typeface="Lato Regular"/>
                        </a:rPr>
                        <a:t>48%</a:t>
                      </a:r>
                    </a:p>
                  </a:txBody>
                  <a:tcPr marL="50800" marR="50800" marT="50800" marB="50800" anchor="ctr" horzOverflow="overflow">
                    <a:lnL w="0">
                      <a:miter lim="400000"/>
                    </a:lnL>
                    <a:lnR w="0">
                      <a:miter lim="400000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378" name="Tabla 1-1-1-2"/>
          <p:cNvGraphicFramePr/>
          <p:nvPr>
            <p:extLst>
              <p:ext uri="{D42A27DB-BD31-4B8C-83A1-F6EECF244321}">
                <p14:modId xmlns:p14="http://schemas.microsoft.com/office/powerpoint/2010/main" val="708281694"/>
              </p:ext>
            </p:extLst>
          </p:nvPr>
        </p:nvGraphicFramePr>
        <p:xfrm>
          <a:off x="6352196" y="3499814"/>
          <a:ext cx="11679603" cy="1503314"/>
        </p:xfrm>
        <a:graphic>
          <a:graphicData uri="http://schemas.openxmlformats.org/drawingml/2006/table">
            <a:tbl>
              <a:tblPr firstRow="1">
                <a:tableStyleId>{4C3C2611-4C71-4FC5-86AE-919BDF0F9419}</a:tableStyleId>
              </a:tblPr>
              <a:tblGrid>
                <a:gridCol w="20543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119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783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7830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7830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97830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004268">
                <a:tc>
                  <a:txBody>
                    <a:bodyPr/>
                    <a:lstStyle/>
                    <a:p>
                      <a:pPr indent="0" algn="ctr" defTabSz="914400">
                        <a:tabLst>
                          <a:tab pos="1663700" algn="l"/>
                        </a:tabLst>
                        <a:defRPr b="0"/>
                      </a:pPr>
                      <a:r>
                        <a:rPr>
                          <a:solidFill>
                            <a:srgbClr val="929292"/>
                          </a:solidFill>
                          <a:latin typeface="Lato Bold"/>
                          <a:ea typeface="Lato Bold"/>
                          <a:cs typeface="Lato Bold"/>
                          <a:sym typeface="Lato Bold"/>
                        </a:rPr>
                        <a:t>Solar
fotovoltaica</a:t>
                      </a:r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FFFFFF"/>
                      </a:solidFill>
                      <a:miter lim="400000"/>
                    </a:lnL>
                    <a:lnR w="38100">
                      <a:solidFill>
                        <a:srgbClr val="FFFFFF"/>
                      </a:solidFill>
                      <a:miter lim="400000"/>
                    </a:lnR>
                    <a:lnT w="0">
                      <a:miter lim="400000"/>
                    </a:lnT>
                    <a:lnB w="12700">
                      <a:solidFill>
                        <a:srgbClr val="D5D5D5"/>
                      </a:solidFill>
                      <a:miter lim="400000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defTabSz="914400">
                        <a:tabLst>
                          <a:tab pos="1663700" algn="l"/>
                        </a:tabLst>
                        <a:defRPr b="0"/>
                      </a:pPr>
                      <a:r>
                        <a:rPr>
                          <a:solidFill>
                            <a:srgbClr val="929292"/>
                          </a:solidFill>
                          <a:latin typeface="Lato Bold"/>
                          <a:ea typeface="Lato Bold"/>
                          <a:cs typeface="Lato Bold"/>
                          <a:sym typeface="Lato Bold"/>
                        </a:rPr>
                        <a:t>Eólica 
onshore</a:t>
                      </a:r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FFFFFF"/>
                      </a:solidFill>
                      <a:miter lim="400000"/>
                    </a:lnL>
                    <a:lnR w="38100">
                      <a:solidFill>
                        <a:srgbClr val="FFFFFF"/>
                      </a:solidFill>
                      <a:miter lim="400000"/>
                    </a:lnR>
                    <a:lnT w="0">
                      <a:miter lim="400000"/>
                    </a:lnT>
                    <a:lnB w="12700">
                      <a:solidFill>
                        <a:srgbClr val="D5D5D5"/>
                      </a:solidFill>
                      <a:miter lim="400000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defTabSz="914400">
                        <a:tabLst>
                          <a:tab pos="1663700" algn="l"/>
                        </a:tabLst>
                        <a:defRPr b="0"/>
                      </a:pPr>
                      <a:r>
                        <a:rPr>
                          <a:solidFill>
                            <a:srgbClr val="929292"/>
                          </a:solidFill>
                          <a:latin typeface="Lato Bold"/>
                          <a:ea typeface="Lato Bold"/>
                          <a:cs typeface="Lato Bold"/>
                          <a:sym typeface="Lato Bold"/>
                        </a:rPr>
                        <a:t>Eólica 
offshore</a:t>
                      </a:r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FFFFFF"/>
                      </a:solidFill>
                      <a:miter lim="400000"/>
                    </a:lnL>
                    <a:lnR w="38100">
                      <a:solidFill>
                        <a:srgbClr val="FFFFFF"/>
                      </a:solidFill>
                      <a:miter lim="400000"/>
                    </a:lnR>
                    <a:lnT w="0">
                      <a:miter lim="400000"/>
                    </a:lnT>
                    <a:lnB w="12700">
                      <a:solidFill>
                        <a:srgbClr val="D5D5D5"/>
                      </a:solidFill>
                      <a:miter lim="400000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defTabSz="914400">
                        <a:tabLst>
                          <a:tab pos="1663700" algn="l"/>
                        </a:tabLst>
                        <a:defRPr b="0"/>
                      </a:pPr>
                      <a:r>
                        <a:rPr>
                          <a:solidFill>
                            <a:srgbClr val="929292"/>
                          </a:solidFill>
                          <a:latin typeface="Lato Bold"/>
                          <a:ea typeface="Lato Bold"/>
                          <a:cs typeface="Lato Bold"/>
                          <a:sym typeface="Lato Bold"/>
                        </a:rPr>
                        <a:t>Baterías</a:t>
                      </a:r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FFFFFF"/>
                      </a:solidFill>
                      <a:miter lim="400000"/>
                    </a:lnL>
                    <a:lnR w="38100">
                      <a:solidFill>
                        <a:srgbClr val="FFFFFF"/>
                      </a:solidFill>
                      <a:miter lim="400000"/>
                    </a:lnR>
                    <a:lnT w="0">
                      <a:miter lim="400000"/>
                    </a:lnT>
                    <a:lnB w="12700">
                      <a:solidFill>
                        <a:srgbClr val="D5D5D5"/>
                      </a:solidFill>
                      <a:miter lim="400000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defTabSz="914400">
                        <a:tabLst>
                          <a:tab pos="1663700" algn="l"/>
                        </a:tabLst>
                        <a:defRPr b="0"/>
                      </a:pPr>
                      <a:r>
                        <a:rPr>
                          <a:solidFill>
                            <a:srgbClr val="929292"/>
                          </a:solidFill>
                          <a:latin typeface="Lato Bold"/>
                          <a:ea typeface="Lato Bold"/>
                          <a:cs typeface="Lato Bold"/>
                          <a:sym typeface="Lato Bold"/>
                        </a:rPr>
                        <a:t>Central hidroeléctrica</a:t>
                      </a:r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FFFFFF"/>
                      </a:solidFill>
                      <a:miter lim="400000"/>
                    </a:lnL>
                    <a:lnR w="38100">
                      <a:solidFill>
                        <a:srgbClr val="FFFFFF"/>
                      </a:solidFill>
                      <a:miter lim="400000"/>
                    </a:lnR>
                    <a:lnT w="0">
                      <a:miter lim="400000"/>
                    </a:lnT>
                    <a:lnB w="12700">
                      <a:solidFill>
                        <a:srgbClr val="D5D5D5"/>
                      </a:solidFill>
                      <a:miter lim="400000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defTabSz="914400">
                        <a:tabLst>
                          <a:tab pos="1663700" algn="l"/>
                        </a:tabLst>
                        <a:defRPr b="0"/>
                      </a:pPr>
                      <a:r>
                        <a:rPr>
                          <a:solidFill>
                            <a:srgbClr val="929292"/>
                          </a:solidFill>
                          <a:latin typeface="Lato Bold"/>
                          <a:ea typeface="Lato Bold"/>
                          <a:cs typeface="Lato Bold"/>
                          <a:sym typeface="Lato Bold"/>
                        </a:rPr>
                        <a:t>Mín. Tec. generación convencional</a:t>
                      </a:r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FFFFFF"/>
                      </a:solidFill>
                      <a:miter lim="400000"/>
                    </a:lnL>
                    <a:lnR w="38100">
                      <a:solidFill>
                        <a:srgbClr val="FFFFFF"/>
                      </a:solidFill>
                      <a:miter lim="400000"/>
                    </a:lnR>
                    <a:lnT w="0">
                      <a:miter lim="400000"/>
                    </a:lnT>
                    <a:lnB w="12700">
                      <a:solidFill>
                        <a:srgbClr val="D5D5D5"/>
                      </a:solidFill>
                      <a:miter lim="400000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9046">
                <a:tc>
                  <a:txBody>
                    <a:bodyPr/>
                    <a:lstStyle/>
                    <a:p>
                      <a:pPr indent="0" algn="ctr" defTabSz="914400"/>
                      <a:r>
                        <a:rPr sz="2000">
                          <a:latin typeface="Lato Regular"/>
                          <a:ea typeface="Lato Regular"/>
                          <a:cs typeface="Lato Regular"/>
                        </a:rPr>
                        <a:t>330 MW</a:t>
                      </a:r>
                    </a:p>
                  </a:txBody>
                  <a:tcPr marL="50800" marR="50800" marT="50800" marB="5080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12700">
                      <a:solidFill>
                        <a:srgbClr val="D5D5D5"/>
                      </a:solidFill>
                      <a:miter lim="400000"/>
                    </a:lnT>
                  </a:tcPr>
                </a:tc>
                <a:tc>
                  <a:txBody>
                    <a:bodyPr/>
                    <a:lstStyle/>
                    <a:p>
                      <a:pPr indent="0" algn="ctr" defTabSz="914400"/>
                      <a:r>
                        <a:rPr sz="2000">
                          <a:latin typeface="Lato Regular"/>
                          <a:ea typeface="Lato Regular"/>
                          <a:cs typeface="Lato Regular"/>
                        </a:rPr>
                        <a:t>305 MW</a:t>
                      </a:r>
                    </a:p>
                  </a:txBody>
                  <a:tcPr marL="50800" marR="50800" marT="50800" marB="5080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12700">
                      <a:solidFill>
                        <a:srgbClr val="D5D5D5"/>
                      </a:solidFill>
                      <a:miter lim="400000"/>
                    </a:lnT>
                  </a:tcPr>
                </a:tc>
                <a:tc>
                  <a:txBody>
                    <a:bodyPr/>
                    <a:lstStyle/>
                    <a:p>
                      <a:pPr indent="0" algn="ctr" defTabSz="914400"/>
                      <a:r>
                        <a:rPr sz="2000">
                          <a:latin typeface="Lato Regular"/>
                          <a:ea typeface="Lato Regular"/>
                          <a:cs typeface="Lato Regular"/>
                        </a:rPr>
                        <a:t>200 MW</a:t>
                      </a:r>
                    </a:p>
                  </a:txBody>
                  <a:tcPr marL="50800" marR="50800" marT="50800" marB="5080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12700">
                      <a:solidFill>
                        <a:srgbClr val="D5D5D5"/>
                      </a:solidFill>
                      <a:miter lim="400000"/>
                    </a:lnT>
                  </a:tcPr>
                </a:tc>
                <a:tc>
                  <a:txBody>
                    <a:bodyPr/>
                    <a:lstStyle/>
                    <a:p>
                      <a:pPr indent="0" algn="ctr" defTabSz="914400"/>
                      <a:r>
                        <a:rPr sz="2000">
                          <a:latin typeface="Lato Regular"/>
                          <a:ea typeface="Lato Regular"/>
                          <a:cs typeface="Lato Regular"/>
                        </a:rPr>
                        <a:t>300 MWh</a:t>
                      </a:r>
                    </a:p>
                  </a:txBody>
                  <a:tcPr marL="50800" marR="50800" marT="50800" marB="5080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12700">
                      <a:solidFill>
                        <a:srgbClr val="D5D5D5"/>
                      </a:solidFill>
                      <a:miter lim="400000"/>
                    </a:lnT>
                  </a:tcPr>
                </a:tc>
                <a:tc>
                  <a:txBody>
                    <a:bodyPr/>
                    <a:lstStyle/>
                    <a:p>
                      <a:pPr indent="0" algn="ctr" defTabSz="914400"/>
                      <a:r>
                        <a:rPr lang="es-ES" sz="2000" dirty="0">
                          <a:latin typeface="Lato Regular"/>
                          <a:ea typeface="Lato Regular"/>
                          <a:cs typeface="Lato Regular"/>
                        </a:rPr>
                        <a:t>4,5</a:t>
                      </a:r>
                      <a:r>
                        <a:rPr sz="2000" dirty="0">
                          <a:latin typeface="Lato Regular"/>
                          <a:ea typeface="Lato Regular"/>
                          <a:cs typeface="Lato Regular"/>
                        </a:rPr>
                        <a:t> GWh</a:t>
                      </a:r>
                    </a:p>
                  </a:txBody>
                  <a:tcPr marL="50800" marR="50800" marT="50800" marB="5080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12700">
                      <a:solidFill>
                        <a:srgbClr val="D5D5D5"/>
                      </a:solidFill>
                      <a:miter lim="400000"/>
                    </a:lnT>
                  </a:tcPr>
                </a:tc>
                <a:tc>
                  <a:txBody>
                    <a:bodyPr/>
                    <a:lstStyle/>
                    <a:p>
                      <a:pPr indent="0" algn="ctr" defTabSz="914400"/>
                      <a:r>
                        <a:rPr sz="2000" dirty="0">
                          <a:latin typeface="Lato Regular"/>
                          <a:ea typeface="Lato Regular"/>
                          <a:cs typeface="Lato Regular"/>
                        </a:rPr>
                        <a:t>40 MW</a:t>
                      </a:r>
                    </a:p>
                  </a:txBody>
                  <a:tcPr marL="50800" marR="50800" marT="50800" marB="5080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12700">
                      <a:solidFill>
                        <a:srgbClr val="D5D5D5"/>
                      </a:solidFill>
                      <a:miter lim="400000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379" name="Imagen" descr="Image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4636" y="9381121"/>
            <a:ext cx="1473201" cy="14732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80" name="Imagen" descr="Image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8180" y="5966044"/>
            <a:ext cx="1606113" cy="160611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15</a:t>
            </a:fld>
            <a:endParaRPr/>
          </a:p>
        </p:txBody>
      </p:sp>
      <p:sp>
        <p:nvSpPr>
          <p:cNvPr id="383" name="EXPLORAR- PARTE I.II. HACIA LA TRANSICIÓN EN LA ISLA DE GRAN CANARIA"/>
          <p:cNvSpPr txBox="1"/>
          <p:nvPr/>
        </p:nvSpPr>
        <p:spPr>
          <a:xfrm>
            <a:off x="8677418" y="732131"/>
            <a:ext cx="12330685" cy="55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r">
              <a:lnSpc>
                <a:spcPct val="80000"/>
              </a:lnSpc>
              <a:defRPr sz="3000" i="1" spc="-59">
                <a:solidFill>
                  <a:srgbClr val="D5D5D5"/>
                </a:solidFill>
                <a:latin typeface="Lato Bold"/>
                <a:ea typeface="Lato Bold"/>
                <a:cs typeface="Lato Bold"/>
                <a:sym typeface="Lato Bold"/>
              </a:defRPr>
            </a:lvl1pPr>
          </a:lstStyle>
          <a:p>
            <a:r>
              <a:t>EXPLORAR- PARTE I.II. HACIA LA TRANSICIÓN EN LA ISLA DE GRAN CANARIA</a:t>
            </a:r>
          </a:p>
        </p:txBody>
      </p:sp>
      <p:sp>
        <p:nvSpPr>
          <p:cNvPr id="384" name="Análisis de los escenarios. Escenario 3"/>
          <p:cNvSpPr txBox="1"/>
          <p:nvPr/>
        </p:nvSpPr>
        <p:spPr>
          <a:xfrm>
            <a:off x="1807941" y="1948543"/>
            <a:ext cx="20768102" cy="1473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ct val="90000"/>
              </a:lnSpc>
              <a:defRPr sz="9000" spc="-180">
                <a:solidFill>
                  <a:srgbClr val="1C4886"/>
                </a:solidFill>
                <a:latin typeface="+mn-lt"/>
                <a:ea typeface="+mn-ea"/>
                <a:cs typeface="+mn-cs"/>
                <a:sym typeface="Lato Black"/>
              </a:defRPr>
            </a:lvl1pPr>
          </a:lstStyle>
          <a:p>
            <a:r>
              <a:t>Análisis de los escenarios. Escenario 3</a:t>
            </a:r>
          </a:p>
        </p:txBody>
      </p:sp>
      <p:pic>
        <p:nvPicPr>
          <p:cNvPr id="385" name="Google Shape;369;p35" descr="Google Shape;369;p3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4807" y="5603143"/>
            <a:ext cx="14794386" cy="6801287"/>
          </a:xfrm>
          <a:prstGeom prst="rect">
            <a:avLst/>
          </a:prstGeom>
          <a:ln w="12700">
            <a:miter lim="400000"/>
          </a:ln>
        </p:spPr>
      </p:pic>
      <p:sp>
        <p:nvSpPr>
          <p:cNvPr id="386" name="Google Shape;370;p35"/>
          <p:cNvSpPr txBox="1"/>
          <p:nvPr/>
        </p:nvSpPr>
        <p:spPr>
          <a:xfrm>
            <a:off x="19744992" y="11063028"/>
            <a:ext cx="2112132" cy="12559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/>
          <a:p>
            <a:r>
              <a:t>Fig</a:t>
            </a:r>
            <a:r>
              <a:rPr i="1">
                <a:latin typeface="Arial"/>
                <a:ea typeface="Arial"/>
                <a:cs typeface="Arial"/>
                <a:sym typeface="Arial"/>
              </a:rPr>
              <a:t>ura. Generación renovable en el escenario 3.</a:t>
            </a:r>
          </a:p>
        </p:txBody>
      </p:sp>
      <p:graphicFrame>
        <p:nvGraphicFramePr>
          <p:cNvPr id="387" name="Tabla 1-1-1-2"/>
          <p:cNvGraphicFramePr/>
          <p:nvPr>
            <p:extLst>
              <p:ext uri="{D42A27DB-BD31-4B8C-83A1-F6EECF244321}">
                <p14:modId xmlns:p14="http://schemas.microsoft.com/office/powerpoint/2010/main" val="1079871299"/>
              </p:ext>
            </p:extLst>
          </p:nvPr>
        </p:nvGraphicFramePr>
        <p:xfrm>
          <a:off x="6352196" y="3499814"/>
          <a:ext cx="11679603" cy="1503314"/>
        </p:xfrm>
        <a:graphic>
          <a:graphicData uri="http://schemas.openxmlformats.org/drawingml/2006/table">
            <a:tbl>
              <a:tblPr firstRow="1">
                <a:tableStyleId>{4C3C2611-4C71-4FC5-86AE-919BDF0F9419}</a:tableStyleId>
              </a:tblPr>
              <a:tblGrid>
                <a:gridCol w="20543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119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783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7830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7830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97830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004268">
                <a:tc>
                  <a:txBody>
                    <a:bodyPr/>
                    <a:lstStyle/>
                    <a:p>
                      <a:pPr indent="0" algn="ctr" defTabSz="914400">
                        <a:tabLst>
                          <a:tab pos="1663700" algn="l"/>
                        </a:tabLst>
                        <a:defRPr b="0"/>
                      </a:pPr>
                      <a:r>
                        <a:rPr>
                          <a:solidFill>
                            <a:srgbClr val="929292"/>
                          </a:solidFill>
                          <a:latin typeface="Lato Bold"/>
                          <a:ea typeface="Lato Bold"/>
                          <a:cs typeface="Lato Bold"/>
                          <a:sym typeface="Lato Bold"/>
                        </a:rPr>
                        <a:t>Solar
fotovoltaica</a:t>
                      </a:r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FFFFFF"/>
                      </a:solidFill>
                      <a:miter lim="400000"/>
                    </a:lnL>
                    <a:lnR w="38100">
                      <a:solidFill>
                        <a:srgbClr val="FFFFFF"/>
                      </a:solidFill>
                      <a:miter lim="400000"/>
                    </a:lnR>
                    <a:lnT w="0">
                      <a:miter lim="400000"/>
                    </a:lnT>
                    <a:lnB w="12700">
                      <a:solidFill>
                        <a:srgbClr val="D5D5D5"/>
                      </a:solidFill>
                      <a:miter lim="400000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defTabSz="914400">
                        <a:tabLst>
                          <a:tab pos="1663700" algn="l"/>
                        </a:tabLst>
                        <a:defRPr b="0"/>
                      </a:pPr>
                      <a:r>
                        <a:rPr>
                          <a:solidFill>
                            <a:srgbClr val="929292"/>
                          </a:solidFill>
                          <a:latin typeface="Lato Bold"/>
                          <a:ea typeface="Lato Bold"/>
                          <a:cs typeface="Lato Bold"/>
                          <a:sym typeface="Lato Bold"/>
                        </a:rPr>
                        <a:t>Eólica 
onshore</a:t>
                      </a:r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FFFFFF"/>
                      </a:solidFill>
                      <a:miter lim="400000"/>
                    </a:lnL>
                    <a:lnR w="38100">
                      <a:solidFill>
                        <a:srgbClr val="FFFFFF"/>
                      </a:solidFill>
                      <a:miter lim="400000"/>
                    </a:lnR>
                    <a:lnT w="0">
                      <a:miter lim="400000"/>
                    </a:lnT>
                    <a:lnB w="12700">
                      <a:solidFill>
                        <a:srgbClr val="D5D5D5"/>
                      </a:solidFill>
                      <a:miter lim="400000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defTabSz="914400">
                        <a:tabLst>
                          <a:tab pos="1663700" algn="l"/>
                        </a:tabLst>
                        <a:defRPr b="0"/>
                      </a:pPr>
                      <a:r>
                        <a:rPr>
                          <a:solidFill>
                            <a:srgbClr val="929292"/>
                          </a:solidFill>
                          <a:latin typeface="Lato Bold"/>
                          <a:ea typeface="Lato Bold"/>
                          <a:cs typeface="Lato Bold"/>
                          <a:sym typeface="Lato Bold"/>
                        </a:rPr>
                        <a:t>Eólica 
offshore</a:t>
                      </a:r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FFFFFF"/>
                      </a:solidFill>
                      <a:miter lim="400000"/>
                    </a:lnL>
                    <a:lnR w="38100">
                      <a:solidFill>
                        <a:srgbClr val="FFFFFF"/>
                      </a:solidFill>
                      <a:miter lim="400000"/>
                    </a:lnR>
                    <a:lnT w="0">
                      <a:miter lim="400000"/>
                    </a:lnT>
                    <a:lnB w="12700">
                      <a:solidFill>
                        <a:srgbClr val="D5D5D5"/>
                      </a:solidFill>
                      <a:miter lim="400000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defTabSz="914400">
                        <a:tabLst>
                          <a:tab pos="1663700" algn="l"/>
                        </a:tabLst>
                        <a:defRPr b="0"/>
                      </a:pPr>
                      <a:r>
                        <a:rPr>
                          <a:solidFill>
                            <a:srgbClr val="929292"/>
                          </a:solidFill>
                          <a:latin typeface="Lato Bold"/>
                          <a:ea typeface="Lato Bold"/>
                          <a:cs typeface="Lato Bold"/>
                          <a:sym typeface="Lato Bold"/>
                        </a:rPr>
                        <a:t>Baterías</a:t>
                      </a:r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FFFFFF"/>
                      </a:solidFill>
                      <a:miter lim="400000"/>
                    </a:lnL>
                    <a:lnR w="38100">
                      <a:solidFill>
                        <a:srgbClr val="FFFFFF"/>
                      </a:solidFill>
                      <a:miter lim="400000"/>
                    </a:lnR>
                    <a:lnT w="0">
                      <a:miter lim="400000"/>
                    </a:lnT>
                    <a:lnB w="12700">
                      <a:solidFill>
                        <a:srgbClr val="D5D5D5"/>
                      </a:solidFill>
                      <a:miter lim="400000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defTabSz="914400">
                        <a:tabLst>
                          <a:tab pos="1663700" algn="l"/>
                        </a:tabLst>
                        <a:defRPr b="0"/>
                      </a:pPr>
                      <a:r>
                        <a:rPr>
                          <a:solidFill>
                            <a:srgbClr val="929292"/>
                          </a:solidFill>
                          <a:latin typeface="Lato Bold"/>
                          <a:ea typeface="Lato Bold"/>
                          <a:cs typeface="Lato Bold"/>
                          <a:sym typeface="Lato Bold"/>
                        </a:rPr>
                        <a:t>Central hidroeléctrica</a:t>
                      </a:r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FFFFFF"/>
                      </a:solidFill>
                      <a:miter lim="400000"/>
                    </a:lnL>
                    <a:lnR w="38100">
                      <a:solidFill>
                        <a:srgbClr val="FFFFFF"/>
                      </a:solidFill>
                      <a:miter lim="400000"/>
                    </a:lnR>
                    <a:lnT w="0">
                      <a:miter lim="400000"/>
                    </a:lnT>
                    <a:lnB w="12700">
                      <a:solidFill>
                        <a:srgbClr val="D5D5D5"/>
                      </a:solidFill>
                      <a:miter lim="400000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defTabSz="914400">
                        <a:tabLst>
                          <a:tab pos="1663700" algn="l"/>
                        </a:tabLst>
                        <a:defRPr b="0"/>
                      </a:pPr>
                      <a:r>
                        <a:rPr>
                          <a:solidFill>
                            <a:srgbClr val="929292"/>
                          </a:solidFill>
                          <a:latin typeface="Lato Bold"/>
                          <a:ea typeface="Lato Bold"/>
                          <a:cs typeface="Lato Bold"/>
                          <a:sym typeface="Lato Bold"/>
                        </a:rPr>
                        <a:t>Mín. Tec. generación convencional</a:t>
                      </a:r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FFFFFF"/>
                      </a:solidFill>
                      <a:miter lim="400000"/>
                    </a:lnL>
                    <a:lnR w="38100">
                      <a:solidFill>
                        <a:srgbClr val="FFFFFF"/>
                      </a:solidFill>
                      <a:miter lim="400000"/>
                    </a:lnR>
                    <a:lnT w="0">
                      <a:miter lim="400000"/>
                    </a:lnT>
                    <a:lnB w="12700">
                      <a:solidFill>
                        <a:srgbClr val="D5D5D5"/>
                      </a:solidFill>
                      <a:miter lim="400000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9046">
                <a:tc>
                  <a:txBody>
                    <a:bodyPr/>
                    <a:lstStyle/>
                    <a:p>
                      <a:pPr indent="0" algn="ctr" defTabSz="914400"/>
                      <a:r>
                        <a:rPr sz="2000">
                          <a:latin typeface="Lato Regular"/>
                          <a:ea typeface="Lato Regular"/>
                          <a:cs typeface="Lato Regular"/>
                        </a:rPr>
                        <a:t>330 MW</a:t>
                      </a:r>
                    </a:p>
                  </a:txBody>
                  <a:tcPr marL="50800" marR="50800" marT="50800" marB="5080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12700">
                      <a:solidFill>
                        <a:srgbClr val="D5D5D5"/>
                      </a:solidFill>
                      <a:miter lim="400000"/>
                    </a:lnT>
                  </a:tcPr>
                </a:tc>
                <a:tc>
                  <a:txBody>
                    <a:bodyPr/>
                    <a:lstStyle/>
                    <a:p>
                      <a:pPr indent="0" algn="ctr" defTabSz="914400"/>
                      <a:r>
                        <a:rPr sz="2000">
                          <a:latin typeface="Lato Regular"/>
                          <a:ea typeface="Lato Regular"/>
                          <a:cs typeface="Lato Regular"/>
                        </a:rPr>
                        <a:t>305 MW</a:t>
                      </a:r>
                    </a:p>
                  </a:txBody>
                  <a:tcPr marL="50800" marR="50800" marT="50800" marB="5080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12700">
                      <a:solidFill>
                        <a:srgbClr val="D5D5D5"/>
                      </a:solidFill>
                      <a:miter lim="400000"/>
                    </a:lnT>
                  </a:tcPr>
                </a:tc>
                <a:tc>
                  <a:txBody>
                    <a:bodyPr/>
                    <a:lstStyle/>
                    <a:p>
                      <a:pPr indent="0" algn="ctr" defTabSz="914400"/>
                      <a:r>
                        <a:rPr sz="2000">
                          <a:latin typeface="Lato Regular"/>
                          <a:ea typeface="Lato Regular"/>
                          <a:cs typeface="Lato Regular"/>
                        </a:rPr>
                        <a:t>200 MW</a:t>
                      </a:r>
                    </a:p>
                  </a:txBody>
                  <a:tcPr marL="50800" marR="50800" marT="50800" marB="5080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12700">
                      <a:solidFill>
                        <a:srgbClr val="D5D5D5"/>
                      </a:solidFill>
                      <a:miter lim="400000"/>
                    </a:lnT>
                  </a:tcPr>
                </a:tc>
                <a:tc>
                  <a:txBody>
                    <a:bodyPr/>
                    <a:lstStyle/>
                    <a:p>
                      <a:pPr indent="0" algn="ctr" defTabSz="914400"/>
                      <a:r>
                        <a:rPr sz="2000">
                          <a:latin typeface="Lato Regular"/>
                          <a:ea typeface="Lato Regular"/>
                          <a:cs typeface="Lato Regular"/>
                        </a:rPr>
                        <a:t>300 MWh</a:t>
                      </a:r>
                    </a:p>
                  </a:txBody>
                  <a:tcPr marL="50800" marR="50800" marT="50800" marB="5080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12700">
                      <a:solidFill>
                        <a:srgbClr val="D5D5D5"/>
                      </a:solidFill>
                      <a:miter lim="400000"/>
                    </a:lnT>
                  </a:tcPr>
                </a:tc>
                <a:tc>
                  <a:txBody>
                    <a:bodyPr/>
                    <a:lstStyle/>
                    <a:p>
                      <a:pPr indent="0" algn="ctr" defTabSz="914400"/>
                      <a:r>
                        <a:rPr lang="es-ES" sz="2000" dirty="0">
                          <a:latin typeface="Lato Regular"/>
                          <a:ea typeface="Lato Regular"/>
                          <a:cs typeface="Lato Regular"/>
                        </a:rPr>
                        <a:t>4,5</a:t>
                      </a:r>
                      <a:r>
                        <a:rPr sz="2000" dirty="0">
                          <a:latin typeface="Lato Regular"/>
                          <a:ea typeface="Lato Regular"/>
                          <a:cs typeface="Lato Regular"/>
                        </a:rPr>
                        <a:t> GWh</a:t>
                      </a:r>
                    </a:p>
                  </a:txBody>
                  <a:tcPr marL="50800" marR="50800" marT="50800" marB="5080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12700">
                      <a:solidFill>
                        <a:srgbClr val="D5D5D5"/>
                      </a:solidFill>
                      <a:miter lim="400000"/>
                    </a:lnT>
                  </a:tcPr>
                </a:tc>
                <a:tc>
                  <a:txBody>
                    <a:bodyPr/>
                    <a:lstStyle/>
                    <a:p>
                      <a:pPr indent="0" algn="ctr" defTabSz="914400"/>
                      <a:r>
                        <a:rPr sz="2000" dirty="0">
                          <a:latin typeface="Lato Regular"/>
                          <a:ea typeface="Lato Regular"/>
                          <a:cs typeface="Lato Regular"/>
                        </a:rPr>
                        <a:t>40 MW</a:t>
                      </a:r>
                    </a:p>
                  </a:txBody>
                  <a:tcPr marL="50800" marR="50800" marT="50800" marB="5080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12700">
                      <a:solidFill>
                        <a:srgbClr val="D5D5D5"/>
                      </a:solidFill>
                      <a:miter lim="400000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Rectángulo redondeado"/>
          <p:cNvSpPr/>
          <p:nvPr/>
        </p:nvSpPr>
        <p:spPr>
          <a:xfrm>
            <a:off x="14356698" y="5534343"/>
            <a:ext cx="7855534" cy="7266802"/>
          </a:xfrm>
          <a:prstGeom prst="roundRect">
            <a:avLst>
              <a:gd name="adj" fmla="val 13502"/>
            </a:avLst>
          </a:prstGeom>
          <a:solidFill>
            <a:srgbClr val="B4C941">
              <a:alpha val="30000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defRPr sz="3200">
                <a:solidFill>
                  <a:srgbClr val="D5D5D5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90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16</a:t>
            </a:fld>
            <a:endParaRPr/>
          </a:p>
        </p:txBody>
      </p:sp>
      <p:sp>
        <p:nvSpPr>
          <p:cNvPr id="391" name="EXPLORAR- PARTE I.II. HACIA LA TRANSICIÓN EN LA ISLA DE GRAN CANARIA"/>
          <p:cNvSpPr txBox="1"/>
          <p:nvPr/>
        </p:nvSpPr>
        <p:spPr>
          <a:xfrm>
            <a:off x="8677418" y="732131"/>
            <a:ext cx="12330685" cy="55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r">
              <a:lnSpc>
                <a:spcPct val="80000"/>
              </a:lnSpc>
              <a:defRPr sz="3000" i="1" spc="-59">
                <a:solidFill>
                  <a:srgbClr val="D5D5D5"/>
                </a:solidFill>
                <a:latin typeface="Lato Bold"/>
                <a:ea typeface="Lato Bold"/>
                <a:cs typeface="Lato Bold"/>
                <a:sym typeface="Lato Bold"/>
              </a:defRPr>
            </a:lvl1pPr>
          </a:lstStyle>
          <a:p>
            <a:r>
              <a:t>EXPLORAR- PARTE I.II. HACIA LA TRANSICIÓN EN LA ISLA DE GRAN CANARIA</a:t>
            </a:r>
          </a:p>
        </p:txBody>
      </p:sp>
      <p:sp>
        <p:nvSpPr>
          <p:cNvPr id="392" name="Análisis de los escenarios. Escenario 3"/>
          <p:cNvSpPr txBox="1"/>
          <p:nvPr/>
        </p:nvSpPr>
        <p:spPr>
          <a:xfrm>
            <a:off x="1807941" y="1948543"/>
            <a:ext cx="20768102" cy="1473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ct val="90000"/>
              </a:lnSpc>
              <a:defRPr sz="9000" spc="-180">
                <a:solidFill>
                  <a:srgbClr val="1C4886"/>
                </a:solidFill>
                <a:latin typeface="+mn-lt"/>
                <a:ea typeface="+mn-ea"/>
                <a:cs typeface="+mn-cs"/>
                <a:sym typeface="Lato Black"/>
              </a:defRPr>
            </a:lvl1pPr>
          </a:lstStyle>
          <a:p>
            <a:r>
              <a:t>Análisis de los escenarios. Escenario 3</a:t>
            </a:r>
          </a:p>
        </p:txBody>
      </p:sp>
      <p:graphicFrame>
        <p:nvGraphicFramePr>
          <p:cNvPr id="393" name="Tabla 1-1-1-2"/>
          <p:cNvGraphicFramePr/>
          <p:nvPr>
            <p:extLst>
              <p:ext uri="{D42A27DB-BD31-4B8C-83A1-F6EECF244321}">
                <p14:modId xmlns:p14="http://schemas.microsoft.com/office/powerpoint/2010/main" val="1177695153"/>
              </p:ext>
            </p:extLst>
          </p:nvPr>
        </p:nvGraphicFramePr>
        <p:xfrm>
          <a:off x="6352196" y="3499814"/>
          <a:ext cx="11679603" cy="1503314"/>
        </p:xfrm>
        <a:graphic>
          <a:graphicData uri="http://schemas.openxmlformats.org/drawingml/2006/table">
            <a:tbl>
              <a:tblPr firstRow="1">
                <a:tableStyleId>{4C3C2611-4C71-4FC5-86AE-919BDF0F9419}</a:tableStyleId>
              </a:tblPr>
              <a:tblGrid>
                <a:gridCol w="20543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119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783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7830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7830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97830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004268">
                <a:tc>
                  <a:txBody>
                    <a:bodyPr/>
                    <a:lstStyle/>
                    <a:p>
                      <a:pPr indent="0" algn="ctr" defTabSz="914400">
                        <a:tabLst>
                          <a:tab pos="1663700" algn="l"/>
                        </a:tabLst>
                        <a:defRPr b="0"/>
                      </a:pPr>
                      <a:r>
                        <a:rPr>
                          <a:solidFill>
                            <a:srgbClr val="929292"/>
                          </a:solidFill>
                          <a:latin typeface="Lato Bold"/>
                          <a:ea typeface="Lato Bold"/>
                          <a:cs typeface="Lato Bold"/>
                          <a:sym typeface="Lato Bold"/>
                        </a:rPr>
                        <a:t>Solar
fotovoltaica</a:t>
                      </a:r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FFFFFF"/>
                      </a:solidFill>
                      <a:miter lim="400000"/>
                    </a:lnL>
                    <a:lnR w="38100">
                      <a:solidFill>
                        <a:srgbClr val="FFFFFF"/>
                      </a:solidFill>
                      <a:miter lim="400000"/>
                    </a:lnR>
                    <a:lnT w="0">
                      <a:miter lim="400000"/>
                    </a:lnT>
                    <a:lnB w="12700">
                      <a:solidFill>
                        <a:srgbClr val="D5D5D5"/>
                      </a:solidFill>
                      <a:miter lim="400000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defTabSz="914400">
                        <a:tabLst>
                          <a:tab pos="1663700" algn="l"/>
                        </a:tabLst>
                        <a:defRPr b="0"/>
                      </a:pPr>
                      <a:r>
                        <a:rPr>
                          <a:solidFill>
                            <a:srgbClr val="929292"/>
                          </a:solidFill>
                          <a:latin typeface="Lato Bold"/>
                          <a:ea typeface="Lato Bold"/>
                          <a:cs typeface="Lato Bold"/>
                          <a:sym typeface="Lato Bold"/>
                        </a:rPr>
                        <a:t>Eólica 
onshore</a:t>
                      </a:r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FFFFFF"/>
                      </a:solidFill>
                      <a:miter lim="400000"/>
                    </a:lnL>
                    <a:lnR w="38100">
                      <a:solidFill>
                        <a:srgbClr val="FFFFFF"/>
                      </a:solidFill>
                      <a:miter lim="400000"/>
                    </a:lnR>
                    <a:lnT w="0">
                      <a:miter lim="400000"/>
                    </a:lnT>
                    <a:lnB w="12700">
                      <a:solidFill>
                        <a:srgbClr val="D5D5D5"/>
                      </a:solidFill>
                      <a:miter lim="400000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defTabSz="914400">
                        <a:tabLst>
                          <a:tab pos="1663700" algn="l"/>
                        </a:tabLst>
                        <a:defRPr b="0"/>
                      </a:pPr>
                      <a:r>
                        <a:rPr>
                          <a:solidFill>
                            <a:srgbClr val="929292"/>
                          </a:solidFill>
                          <a:latin typeface="Lato Bold"/>
                          <a:ea typeface="Lato Bold"/>
                          <a:cs typeface="Lato Bold"/>
                          <a:sym typeface="Lato Bold"/>
                        </a:rPr>
                        <a:t>Eólica 
offshore</a:t>
                      </a:r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FFFFFF"/>
                      </a:solidFill>
                      <a:miter lim="400000"/>
                    </a:lnL>
                    <a:lnR w="38100">
                      <a:solidFill>
                        <a:srgbClr val="FFFFFF"/>
                      </a:solidFill>
                      <a:miter lim="400000"/>
                    </a:lnR>
                    <a:lnT w="0">
                      <a:miter lim="400000"/>
                    </a:lnT>
                    <a:lnB w="12700">
                      <a:solidFill>
                        <a:srgbClr val="D5D5D5"/>
                      </a:solidFill>
                      <a:miter lim="400000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defTabSz="914400">
                        <a:tabLst>
                          <a:tab pos="1663700" algn="l"/>
                        </a:tabLst>
                        <a:defRPr b="0"/>
                      </a:pPr>
                      <a:r>
                        <a:rPr>
                          <a:solidFill>
                            <a:srgbClr val="929292"/>
                          </a:solidFill>
                          <a:latin typeface="Lato Bold"/>
                          <a:ea typeface="Lato Bold"/>
                          <a:cs typeface="Lato Bold"/>
                          <a:sym typeface="Lato Bold"/>
                        </a:rPr>
                        <a:t>Baterías</a:t>
                      </a:r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FFFFFF"/>
                      </a:solidFill>
                      <a:miter lim="400000"/>
                    </a:lnL>
                    <a:lnR w="38100">
                      <a:solidFill>
                        <a:srgbClr val="FFFFFF"/>
                      </a:solidFill>
                      <a:miter lim="400000"/>
                    </a:lnR>
                    <a:lnT w="0">
                      <a:miter lim="400000"/>
                    </a:lnT>
                    <a:lnB w="12700">
                      <a:solidFill>
                        <a:srgbClr val="D5D5D5"/>
                      </a:solidFill>
                      <a:miter lim="400000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defTabSz="914400">
                        <a:tabLst>
                          <a:tab pos="1663700" algn="l"/>
                        </a:tabLst>
                        <a:defRPr b="0"/>
                      </a:pPr>
                      <a:r>
                        <a:rPr>
                          <a:solidFill>
                            <a:srgbClr val="929292"/>
                          </a:solidFill>
                          <a:latin typeface="Lato Bold"/>
                          <a:ea typeface="Lato Bold"/>
                          <a:cs typeface="Lato Bold"/>
                          <a:sym typeface="Lato Bold"/>
                        </a:rPr>
                        <a:t>Central hidroeléctrica</a:t>
                      </a:r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FFFFFF"/>
                      </a:solidFill>
                      <a:miter lim="400000"/>
                    </a:lnL>
                    <a:lnR w="38100">
                      <a:solidFill>
                        <a:srgbClr val="FFFFFF"/>
                      </a:solidFill>
                      <a:miter lim="400000"/>
                    </a:lnR>
                    <a:lnT w="0">
                      <a:miter lim="400000"/>
                    </a:lnT>
                    <a:lnB w="12700">
                      <a:solidFill>
                        <a:srgbClr val="D5D5D5"/>
                      </a:solidFill>
                      <a:miter lim="400000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defTabSz="914400">
                        <a:tabLst>
                          <a:tab pos="1663700" algn="l"/>
                        </a:tabLst>
                        <a:defRPr b="0"/>
                      </a:pPr>
                      <a:r>
                        <a:rPr>
                          <a:solidFill>
                            <a:srgbClr val="929292"/>
                          </a:solidFill>
                          <a:latin typeface="Lato Bold"/>
                          <a:ea typeface="Lato Bold"/>
                          <a:cs typeface="Lato Bold"/>
                          <a:sym typeface="Lato Bold"/>
                        </a:rPr>
                        <a:t>Mín. Tec. generación convencional</a:t>
                      </a:r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FFFFFF"/>
                      </a:solidFill>
                      <a:miter lim="400000"/>
                    </a:lnL>
                    <a:lnR w="38100">
                      <a:solidFill>
                        <a:srgbClr val="FFFFFF"/>
                      </a:solidFill>
                      <a:miter lim="400000"/>
                    </a:lnR>
                    <a:lnT w="0">
                      <a:miter lim="400000"/>
                    </a:lnT>
                    <a:lnB w="12700">
                      <a:solidFill>
                        <a:srgbClr val="D5D5D5"/>
                      </a:solidFill>
                      <a:miter lim="400000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9046">
                <a:tc>
                  <a:txBody>
                    <a:bodyPr/>
                    <a:lstStyle/>
                    <a:p>
                      <a:pPr indent="0" algn="ctr" defTabSz="914400"/>
                      <a:r>
                        <a:rPr sz="2000">
                          <a:latin typeface="Lato Regular"/>
                          <a:ea typeface="Lato Regular"/>
                          <a:cs typeface="Lato Regular"/>
                        </a:rPr>
                        <a:t>330 MW</a:t>
                      </a:r>
                    </a:p>
                  </a:txBody>
                  <a:tcPr marL="50800" marR="50800" marT="50800" marB="5080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12700">
                      <a:solidFill>
                        <a:srgbClr val="D5D5D5"/>
                      </a:solidFill>
                      <a:miter lim="400000"/>
                    </a:lnT>
                  </a:tcPr>
                </a:tc>
                <a:tc>
                  <a:txBody>
                    <a:bodyPr/>
                    <a:lstStyle/>
                    <a:p>
                      <a:pPr indent="0" algn="ctr" defTabSz="914400"/>
                      <a:r>
                        <a:rPr sz="2000">
                          <a:latin typeface="Lato Regular"/>
                          <a:ea typeface="Lato Regular"/>
                          <a:cs typeface="Lato Regular"/>
                        </a:rPr>
                        <a:t>305 MW</a:t>
                      </a:r>
                    </a:p>
                  </a:txBody>
                  <a:tcPr marL="50800" marR="50800" marT="50800" marB="5080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12700">
                      <a:solidFill>
                        <a:srgbClr val="D5D5D5"/>
                      </a:solidFill>
                      <a:miter lim="400000"/>
                    </a:lnT>
                  </a:tcPr>
                </a:tc>
                <a:tc>
                  <a:txBody>
                    <a:bodyPr/>
                    <a:lstStyle/>
                    <a:p>
                      <a:pPr indent="0" algn="ctr" defTabSz="914400"/>
                      <a:r>
                        <a:rPr sz="2000">
                          <a:latin typeface="Lato Regular"/>
                          <a:ea typeface="Lato Regular"/>
                          <a:cs typeface="Lato Regular"/>
                        </a:rPr>
                        <a:t>200 MW</a:t>
                      </a:r>
                    </a:p>
                  </a:txBody>
                  <a:tcPr marL="50800" marR="50800" marT="50800" marB="5080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12700">
                      <a:solidFill>
                        <a:srgbClr val="D5D5D5"/>
                      </a:solidFill>
                      <a:miter lim="400000"/>
                    </a:lnT>
                  </a:tcPr>
                </a:tc>
                <a:tc>
                  <a:txBody>
                    <a:bodyPr/>
                    <a:lstStyle/>
                    <a:p>
                      <a:pPr indent="0" algn="ctr" defTabSz="914400"/>
                      <a:r>
                        <a:rPr sz="2000">
                          <a:latin typeface="Lato Regular"/>
                          <a:ea typeface="Lato Regular"/>
                          <a:cs typeface="Lato Regular"/>
                        </a:rPr>
                        <a:t>300 MWh</a:t>
                      </a:r>
                    </a:p>
                  </a:txBody>
                  <a:tcPr marL="50800" marR="50800" marT="50800" marB="5080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12700">
                      <a:solidFill>
                        <a:srgbClr val="D5D5D5"/>
                      </a:solidFill>
                      <a:miter lim="400000"/>
                    </a:lnT>
                  </a:tcPr>
                </a:tc>
                <a:tc>
                  <a:txBody>
                    <a:bodyPr/>
                    <a:lstStyle/>
                    <a:p>
                      <a:pPr indent="0" algn="ctr" defTabSz="914400"/>
                      <a:r>
                        <a:rPr lang="es-ES" sz="2000" dirty="0">
                          <a:latin typeface="Lato Regular"/>
                          <a:ea typeface="Lato Regular"/>
                          <a:cs typeface="Lato Regular"/>
                        </a:rPr>
                        <a:t>4,5</a:t>
                      </a:r>
                      <a:r>
                        <a:rPr sz="2000" dirty="0">
                          <a:latin typeface="Lato Regular"/>
                          <a:ea typeface="Lato Regular"/>
                          <a:cs typeface="Lato Regular"/>
                        </a:rPr>
                        <a:t> GWh</a:t>
                      </a:r>
                    </a:p>
                  </a:txBody>
                  <a:tcPr marL="50800" marR="50800" marT="50800" marB="5080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12700">
                      <a:solidFill>
                        <a:srgbClr val="D5D5D5"/>
                      </a:solidFill>
                      <a:miter lim="400000"/>
                    </a:lnT>
                  </a:tcPr>
                </a:tc>
                <a:tc>
                  <a:txBody>
                    <a:bodyPr/>
                    <a:lstStyle/>
                    <a:p>
                      <a:pPr indent="0" algn="ctr" defTabSz="914400"/>
                      <a:r>
                        <a:rPr sz="2000" dirty="0">
                          <a:latin typeface="Lato Regular"/>
                          <a:ea typeface="Lato Regular"/>
                          <a:cs typeface="Lato Regular"/>
                        </a:rPr>
                        <a:t>40 MW</a:t>
                      </a:r>
                    </a:p>
                  </a:txBody>
                  <a:tcPr marL="50800" marR="50800" marT="50800" marB="5080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12700">
                      <a:solidFill>
                        <a:srgbClr val="D5D5D5"/>
                      </a:solidFill>
                      <a:miter lim="400000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94" name="Tabla 1-1-1"/>
          <p:cNvGraphicFramePr/>
          <p:nvPr>
            <p:extLst>
              <p:ext uri="{D42A27DB-BD31-4B8C-83A1-F6EECF244321}">
                <p14:modId xmlns:p14="http://schemas.microsoft.com/office/powerpoint/2010/main" val="982436277"/>
              </p:ext>
            </p:extLst>
          </p:nvPr>
        </p:nvGraphicFramePr>
        <p:xfrm>
          <a:off x="1462060" y="5967589"/>
          <a:ext cx="10509350" cy="3016249"/>
        </p:xfrm>
        <a:graphic>
          <a:graphicData uri="http://schemas.openxmlformats.org/drawingml/2006/table">
            <a:tbl>
              <a:tblPr firstRow="1" firstCol="1">
                <a:tableStyleId>{4C3C2611-4C71-4FC5-86AE-919BDF0F9419}</a:tableStyleId>
              </a:tblPr>
              <a:tblGrid>
                <a:gridCol w="35610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754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728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294100">
                <a:tc>
                  <a:txBody>
                    <a:bodyPr/>
                    <a:lstStyle/>
                    <a:p>
                      <a:pPr indent="0" algn="ctr" defTabSz="914400">
                        <a:tabLst>
                          <a:tab pos="1663700" algn="l"/>
                        </a:tabLst>
                        <a:defRPr b="0"/>
                      </a:pPr>
                      <a:r>
                        <a:rPr sz="2300">
                          <a:solidFill>
                            <a:srgbClr val="FFFFFF"/>
                          </a:solidFill>
                          <a:latin typeface="Lato Bold"/>
                          <a:ea typeface="Lato Bold"/>
                          <a:cs typeface="Lato Bold"/>
                          <a:sym typeface="Lato Bold"/>
                        </a:rPr>
                        <a:t>Demanda cubierta con generación térmica</a:t>
                      </a:r>
                    </a:p>
                  </a:txBody>
                  <a:tcPr marL="50800" marR="50800" marT="50800" marB="50800" anchor="ctr" horzOverflow="overflow">
                    <a:lnL w="0">
                      <a:miter lim="400000"/>
                    </a:lnL>
                    <a:lnR w="38100">
                      <a:solidFill>
                        <a:srgbClr val="FFFFFF"/>
                      </a:solidFill>
                      <a:miter lim="400000"/>
                    </a:lnR>
                    <a:lnT w="0">
                      <a:miter lim="400000"/>
                    </a:lnT>
                    <a:lnB w="25400">
                      <a:solidFill>
                        <a:srgbClr val="D5D5D5"/>
                      </a:solidFill>
                      <a:miter lim="400000"/>
                    </a:lnB>
                    <a:solidFill>
                      <a:srgbClr val="728743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defTabSz="914400">
                        <a:tabLst>
                          <a:tab pos="1663700" algn="l"/>
                        </a:tabLst>
                        <a:defRPr b="0"/>
                      </a:pPr>
                      <a:r>
                        <a:rPr sz="2300">
                          <a:solidFill>
                            <a:srgbClr val="FFFFFF"/>
                          </a:solidFill>
                          <a:latin typeface="Lato Bold"/>
                          <a:ea typeface="Lato Bold"/>
                          <a:cs typeface="Lato Bold"/>
                          <a:sym typeface="Lato Bold"/>
                        </a:rPr>
                        <a:t>Demanda cubierta con generación renovable</a:t>
                      </a:r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FFFFFF"/>
                      </a:solidFill>
                      <a:miter lim="400000"/>
                    </a:lnL>
                    <a:lnR w="38100">
                      <a:solidFill>
                        <a:srgbClr val="FFFFFF"/>
                      </a:solidFill>
                      <a:miter lim="400000"/>
                    </a:lnR>
                    <a:lnT w="0">
                      <a:miter lim="400000"/>
                    </a:lnT>
                    <a:lnB w="12700">
                      <a:solidFill>
                        <a:srgbClr val="D5D5D5"/>
                      </a:solidFill>
                      <a:miter lim="400000"/>
                    </a:lnB>
                    <a:solidFill>
                      <a:srgbClr val="728743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defTabSz="914400">
                        <a:tabLst>
                          <a:tab pos="1663700" algn="l"/>
                        </a:tabLst>
                        <a:defRPr b="0"/>
                      </a:pPr>
                      <a:r>
                        <a:rPr sz="2300">
                          <a:solidFill>
                            <a:srgbClr val="FFFFFF"/>
                          </a:solidFill>
                          <a:latin typeface="Lato Bold"/>
                          <a:ea typeface="Lato Bold"/>
                          <a:cs typeface="Lato Bold"/>
                          <a:sym typeface="Lato Bold"/>
                        </a:rPr>
                        <a:t>Excedentes de generación renovable</a:t>
                      </a:r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FFFFFF"/>
                      </a:solidFill>
                      <a:miter lim="400000"/>
                    </a:lnL>
                    <a:lnR w="38100">
                      <a:solidFill>
                        <a:srgbClr val="FFFFFF"/>
                      </a:solidFill>
                      <a:miter lim="400000"/>
                    </a:lnR>
                    <a:lnT w="0">
                      <a:miter lim="400000"/>
                    </a:lnT>
                    <a:lnB w="12700">
                      <a:solidFill>
                        <a:srgbClr val="D5D5D5"/>
                      </a:solidFill>
                      <a:miter lim="400000"/>
                    </a:lnB>
                    <a:solidFill>
                      <a:srgbClr val="72874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66052">
                <a:tc>
                  <a:txBody>
                    <a:bodyPr/>
                    <a:lstStyle/>
                    <a:p>
                      <a:pPr indent="0" algn="ctr" defTabSz="914400">
                        <a:tabLst>
                          <a:tab pos="1663700" algn="l"/>
                        </a:tabLst>
                        <a:defRPr b="0"/>
                      </a:pPr>
                      <a:r>
                        <a:rPr lang="es-ES" sz="2500" dirty="0">
                          <a:latin typeface="Lato Bold"/>
                          <a:ea typeface="Lato Bold"/>
                          <a:cs typeface="Lato Bold"/>
                          <a:sym typeface="Lato Bold"/>
                        </a:rPr>
                        <a:t>1113</a:t>
                      </a:r>
                      <a:endParaRPr sz="2500" dirty="0">
                        <a:latin typeface="Lato Bold"/>
                        <a:ea typeface="Lato Bold"/>
                        <a:cs typeface="Lato Bold"/>
                        <a:sym typeface="Lato Bold"/>
                      </a:endParaRPr>
                    </a:p>
                  </a:txBody>
                  <a:tcPr marL="114300" marR="114300" marT="114300" marB="11430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25400">
                      <a:solidFill>
                        <a:srgbClr val="D5D5D5"/>
                      </a:solidFill>
                      <a:miter lim="400000"/>
                    </a:lnT>
                    <a:solidFill>
                      <a:srgbClr val="E8EEC6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defTabSz="914400"/>
                      <a:r>
                        <a:rPr sz="2500" dirty="0">
                          <a:latin typeface="Lato Regular"/>
                          <a:ea typeface="Lato Regular"/>
                          <a:cs typeface="Lato Regular"/>
                        </a:rPr>
                        <a:t>220</a:t>
                      </a:r>
                      <a:r>
                        <a:rPr lang="es-ES" sz="2500" dirty="0">
                          <a:latin typeface="Lato Regular"/>
                          <a:ea typeface="Lato Regular"/>
                          <a:cs typeface="Lato Regular"/>
                        </a:rPr>
                        <a:t>9</a:t>
                      </a:r>
                      <a:endParaRPr sz="2500" dirty="0">
                        <a:latin typeface="Lato Regular"/>
                        <a:ea typeface="Lato Regular"/>
                        <a:cs typeface="Lato Regular"/>
                      </a:endParaRPr>
                    </a:p>
                  </a:txBody>
                  <a:tcPr marL="50800" marR="50800" marT="50800" marB="5080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12700">
                      <a:solidFill>
                        <a:srgbClr val="D5D5D5"/>
                      </a:solidFill>
                      <a:miter lim="400000"/>
                    </a:lnT>
                  </a:tcPr>
                </a:tc>
                <a:tc>
                  <a:txBody>
                    <a:bodyPr/>
                    <a:lstStyle/>
                    <a:p>
                      <a:pPr indent="0" algn="ctr" defTabSz="914400"/>
                      <a:r>
                        <a:rPr lang="es-ES" sz="2500" dirty="0">
                          <a:latin typeface="Lato Regular"/>
                          <a:ea typeface="Lato Regular"/>
                          <a:cs typeface="Lato Regular"/>
                        </a:rPr>
                        <a:t>173</a:t>
                      </a:r>
                      <a:endParaRPr sz="2500" dirty="0">
                        <a:latin typeface="Lato Regular"/>
                        <a:ea typeface="Lato Regular"/>
                        <a:cs typeface="Lato Regular"/>
                      </a:endParaRPr>
                    </a:p>
                  </a:txBody>
                  <a:tcPr marL="50800" marR="50800" marT="50800" marB="5080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12700">
                      <a:solidFill>
                        <a:srgbClr val="D5D5D5"/>
                      </a:solidFill>
                      <a:miter lim="400000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56097">
                <a:tc>
                  <a:txBody>
                    <a:bodyPr/>
                    <a:lstStyle/>
                    <a:p>
                      <a:pPr indent="0" algn="ctr" defTabSz="914400">
                        <a:tabLst>
                          <a:tab pos="1663700" algn="l"/>
                        </a:tabLst>
                        <a:defRPr b="0"/>
                      </a:pPr>
                      <a:r>
                        <a:rPr sz="2500" dirty="0">
                          <a:latin typeface="Lato Bold"/>
                          <a:ea typeface="Lato Bold"/>
                          <a:cs typeface="Lato Bold"/>
                          <a:sym typeface="Lato Bold"/>
                        </a:rPr>
                        <a:t>33,</a:t>
                      </a:r>
                      <a:r>
                        <a:rPr lang="es-ES" sz="2500" dirty="0">
                          <a:latin typeface="Lato Bold"/>
                          <a:ea typeface="Lato Bold"/>
                          <a:cs typeface="Lato Bold"/>
                          <a:sym typeface="Lato Bold"/>
                        </a:rPr>
                        <a:t>4</a:t>
                      </a:r>
                      <a:r>
                        <a:rPr sz="2500" dirty="0">
                          <a:latin typeface="Lato Bold"/>
                          <a:ea typeface="Lato Bold"/>
                          <a:cs typeface="Lato Bold"/>
                          <a:sym typeface="Lato Bold"/>
                        </a:rPr>
                        <a:t> %</a:t>
                      </a:r>
                    </a:p>
                  </a:txBody>
                  <a:tcPr marL="114300" marR="114300" marT="114300" marB="11430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solidFill>
                      <a:srgbClr val="E8EEC6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defTabSz="914400"/>
                      <a:r>
                        <a:rPr sz="2500" dirty="0">
                          <a:latin typeface="Lato Regular"/>
                          <a:ea typeface="Lato Regular"/>
                          <a:cs typeface="Lato Regular"/>
                        </a:rPr>
                        <a:t>66,</a:t>
                      </a:r>
                      <a:r>
                        <a:rPr lang="es-ES" sz="2500" dirty="0">
                          <a:latin typeface="Lato Regular"/>
                          <a:ea typeface="Lato Regular"/>
                          <a:cs typeface="Lato Regular"/>
                        </a:rPr>
                        <a:t>6</a:t>
                      </a:r>
                      <a:r>
                        <a:rPr sz="2500" dirty="0">
                          <a:latin typeface="Lato Regular"/>
                          <a:ea typeface="Lato Regular"/>
                          <a:cs typeface="Lato Regular"/>
                        </a:rPr>
                        <a:t> %</a:t>
                      </a:r>
                    </a:p>
                  </a:txBody>
                  <a:tcPr marL="50800" marR="50800" marT="50800" marB="50800" anchor="ctr" horzOverflow="overflow">
                    <a:lnL w="0">
                      <a:miter lim="400000"/>
                    </a:lnL>
                    <a:lnR w="0">
                      <a:miter lim="400000"/>
                    </a:lnR>
                  </a:tcPr>
                </a:tc>
                <a:tc>
                  <a:txBody>
                    <a:bodyPr/>
                    <a:lstStyle/>
                    <a:p>
                      <a:pPr indent="0" algn="ctr" defTabSz="914400"/>
                      <a:r>
                        <a:rPr lang="es-ES" sz="2500" dirty="0">
                          <a:latin typeface="Lato Regular"/>
                          <a:ea typeface="Lato Regular"/>
                          <a:cs typeface="Lato Regular"/>
                        </a:rPr>
                        <a:t>7,3</a:t>
                      </a:r>
                      <a:r>
                        <a:rPr sz="2500" dirty="0">
                          <a:latin typeface="Lato Regular"/>
                          <a:ea typeface="Lato Regular"/>
                          <a:cs typeface="Lato Regular"/>
                        </a:rPr>
                        <a:t> %</a:t>
                      </a:r>
                    </a:p>
                  </a:txBody>
                  <a:tcPr marL="50800" marR="50800" marT="50800" marB="50800" anchor="ctr" horzOverflow="overflow">
                    <a:lnL w="0">
                      <a:miter lim="400000"/>
                    </a:lnL>
                    <a:lnR w="0">
                      <a:miter lim="400000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95" name="*Unidades GWh"/>
          <p:cNvSpPr txBox="1"/>
          <p:nvPr/>
        </p:nvSpPr>
        <p:spPr>
          <a:xfrm>
            <a:off x="1426983" y="9176329"/>
            <a:ext cx="1744448" cy="374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*Unidades GWh</a:t>
            </a:r>
          </a:p>
        </p:txBody>
      </p:sp>
      <p:graphicFrame>
        <p:nvGraphicFramePr>
          <p:cNvPr id="396" name="Tabla 1-1-1-2-1"/>
          <p:cNvGraphicFramePr/>
          <p:nvPr>
            <p:extLst>
              <p:ext uri="{D42A27DB-BD31-4B8C-83A1-F6EECF244321}">
                <p14:modId xmlns:p14="http://schemas.microsoft.com/office/powerpoint/2010/main" val="3156801270"/>
              </p:ext>
            </p:extLst>
          </p:nvPr>
        </p:nvGraphicFramePr>
        <p:xfrm>
          <a:off x="1560739" y="11042101"/>
          <a:ext cx="9735460" cy="1164142"/>
        </p:xfrm>
        <a:graphic>
          <a:graphicData uri="http://schemas.openxmlformats.org/drawingml/2006/table">
            <a:tbl>
              <a:tblPr firstRow="1">
                <a:tableStyleId>{4C3C2611-4C71-4FC5-86AE-919BDF0F9419}</a:tableStyleId>
              </a:tblPr>
              <a:tblGrid>
                <a:gridCol w="34815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012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526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07959">
                <a:tc>
                  <a:txBody>
                    <a:bodyPr/>
                    <a:lstStyle/>
                    <a:p>
                      <a:pPr indent="0" algn="ctr" defTabSz="914400">
                        <a:tabLst>
                          <a:tab pos="1663700" algn="l"/>
                        </a:tabLst>
                        <a:defRPr b="0"/>
                      </a:pPr>
                      <a:r>
                        <a:rPr>
                          <a:solidFill>
                            <a:srgbClr val="929292"/>
                          </a:solidFill>
                          <a:latin typeface="Lato Bold"/>
                          <a:ea typeface="Lato Bold"/>
                          <a:cs typeface="Lato Bold"/>
                          <a:sym typeface="Lato Bold"/>
                        </a:rPr>
                        <a:t>Producción de hidrógeno</a:t>
                      </a:r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FFFFFF"/>
                      </a:solidFill>
                      <a:miter lim="400000"/>
                    </a:lnL>
                    <a:lnR w="38100">
                      <a:solidFill>
                        <a:srgbClr val="FFFFFF"/>
                      </a:solidFill>
                      <a:miter lim="400000"/>
                    </a:lnR>
                    <a:lnT w="0">
                      <a:miter lim="400000"/>
                    </a:lnT>
                    <a:lnB w="12700">
                      <a:solidFill>
                        <a:srgbClr val="D5D5D5"/>
                      </a:solidFill>
                      <a:miter lim="400000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defTabSz="914400">
                        <a:tabLst>
                          <a:tab pos="1663700" algn="l"/>
                        </a:tabLst>
                        <a:defRPr b="0"/>
                      </a:pPr>
                      <a:r>
                        <a:rPr>
                          <a:solidFill>
                            <a:srgbClr val="929292"/>
                          </a:solidFill>
                          <a:latin typeface="Lato Bold"/>
                          <a:ea typeface="Lato Bold"/>
                          <a:cs typeface="Lato Bold"/>
                          <a:sym typeface="Lato Bold"/>
                        </a:rPr>
                        <a:t>Producción de amoniaco</a:t>
                      </a:r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FFFFFF"/>
                      </a:solidFill>
                      <a:miter lim="400000"/>
                    </a:lnL>
                    <a:lnR w="38100">
                      <a:solidFill>
                        <a:srgbClr val="FFFFFF"/>
                      </a:solidFill>
                      <a:miter lim="400000"/>
                    </a:lnR>
                    <a:lnT w="0">
                      <a:miter lim="400000"/>
                    </a:lnT>
                    <a:lnB w="12700">
                      <a:solidFill>
                        <a:srgbClr val="D5D5D5"/>
                      </a:solidFill>
                      <a:miter lim="400000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defTabSz="914400">
                        <a:tabLst>
                          <a:tab pos="1663700" algn="l"/>
                        </a:tabLst>
                        <a:defRPr b="0"/>
                      </a:pPr>
                      <a:r>
                        <a:rPr>
                          <a:solidFill>
                            <a:srgbClr val="929292"/>
                          </a:solidFill>
                          <a:latin typeface="Lato Bold"/>
                          <a:ea typeface="Lato Bold"/>
                          <a:cs typeface="Lato Bold"/>
                          <a:sym typeface="Lato Bold"/>
                        </a:rPr>
                        <a:t>Producción de metanol</a:t>
                      </a:r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FFFFFF"/>
                      </a:solidFill>
                      <a:miter lim="400000"/>
                    </a:lnL>
                    <a:lnR w="38100">
                      <a:solidFill>
                        <a:srgbClr val="FFFFFF"/>
                      </a:solidFill>
                      <a:miter lim="400000"/>
                    </a:lnR>
                    <a:lnT w="0">
                      <a:miter lim="400000"/>
                    </a:lnT>
                    <a:lnB w="12700">
                      <a:solidFill>
                        <a:srgbClr val="D5D5D5"/>
                      </a:solidFill>
                      <a:miter lim="400000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6183">
                <a:tc>
                  <a:txBody>
                    <a:bodyPr/>
                    <a:lstStyle/>
                    <a:p>
                      <a:pPr indent="0" algn="ctr" defTabSz="914400"/>
                      <a:r>
                        <a:rPr lang="es-ES" sz="2000" dirty="0">
                          <a:latin typeface="Lato Regular"/>
                          <a:ea typeface="Lato Regular"/>
                          <a:cs typeface="Lato Regular"/>
                        </a:rPr>
                        <a:t>3.144</a:t>
                      </a:r>
                      <a:endParaRPr sz="2000" dirty="0">
                        <a:latin typeface="Lato Regular"/>
                        <a:ea typeface="Lato Regular"/>
                        <a:cs typeface="Lato Regular"/>
                      </a:endParaRPr>
                    </a:p>
                  </a:txBody>
                  <a:tcPr marL="50800" marR="50800" marT="50800" marB="5080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12700">
                      <a:solidFill>
                        <a:srgbClr val="D5D5D5"/>
                      </a:solidFill>
                      <a:miter lim="400000"/>
                    </a:lnT>
                  </a:tcPr>
                </a:tc>
                <a:tc>
                  <a:txBody>
                    <a:bodyPr/>
                    <a:lstStyle/>
                    <a:p>
                      <a:pPr indent="0" algn="ctr" defTabSz="914400"/>
                      <a:r>
                        <a:rPr lang="es-ES" sz="2000" dirty="0">
                          <a:latin typeface="Lato Regular"/>
                          <a:ea typeface="Lato Regular"/>
                          <a:cs typeface="Lato Regular"/>
                        </a:rPr>
                        <a:t>17.814</a:t>
                      </a:r>
                      <a:endParaRPr sz="2000" dirty="0">
                        <a:latin typeface="Lato Regular"/>
                        <a:ea typeface="Lato Regular"/>
                        <a:cs typeface="Lato Regular"/>
                      </a:endParaRPr>
                    </a:p>
                  </a:txBody>
                  <a:tcPr marL="50800" marR="50800" marT="50800" marB="5080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12700">
                      <a:solidFill>
                        <a:srgbClr val="D5D5D5"/>
                      </a:solidFill>
                      <a:miter lim="400000"/>
                    </a:lnT>
                  </a:tcPr>
                </a:tc>
                <a:tc>
                  <a:txBody>
                    <a:bodyPr/>
                    <a:lstStyle/>
                    <a:p>
                      <a:pPr indent="0" algn="ctr" defTabSz="914400"/>
                      <a:r>
                        <a:rPr lang="es-ES" sz="2000" dirty="0">
                          <a:latin typeface="Lato Regular"/>
                          <a:ea typeface="Lato Regular"/>
                          <a:cs typeface="Lato Regular"/>
                        </a:rPr>
                        <a:t>16.766</a:t>
                      </a:r>
                      <a:endParaRPr sz="2000" dirty="0">
                        <a:latin typeface="Lato Regular"/>
                        <a:ea typeface="Lato Regular"/>
                        <a:cs typeface="Lato Regular"/>
                      </a:endParaRPr>
                    </a:p>
                  </a:txBody>
                  <a:tcPr marL="50800" marR="50800" marT="50800" marB="5080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12700">
                      <a:solidFill>
                        <a:srgbClr val="D5D5D5"/>
                      </a:solidFill>
                      <a:miter lim="400000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97" name="Reducción de excedentes total:…"/>
          <p:cNvSpPr txBox="1"/>
          <p:nvPr/>
        </p:nvSpPr>
        <p:spPr>
          <a:xfrm>
            <a:off x="15228632" y="8103800"/>
            <a:ext cx="6111667" cy="2006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>
              <a:lnSpc>
                <a:spcPct val="90000"/>
              </a:lnSpc>
              <a:defRPr sz="4200" spc="-84">
                <a:solidFill>
                  <a:srgbClr val="728843"/>
                </a:solidFill>
                <a:latin typeface="Lato Bold"/>
                <a:ea typeface="Lato Bold"/>
                <a:cs typeface="Lato Bold"/>
                <a:sym typeface="Lato Bold"/>
              </a:defRPr>
            </a:pPr>
            <a:r>
              <a:rPr dirty="0" err="1"/>
              <a:t>Reducción</a:t>
            </a:r>
            <a:r>
              <a:rPr dirty="0"/>
              <a:t> de </a:t>
            </a:r>
            <a:r>
              <a:rPr dirty="0" err="1"/>
              <a:t>excedentes</a:t>
            </a:r>
            <a:r>
              <a:rPr dirty="0"/>
              <a:t> total: </a:t>
            </a:r>
          </a:p>
          <a:p>
            <a:pPr algn="ctr">
              <a:lnSpc>
                <a:spcPct val="90000"/>
              </a:lnSpc>
              <a:defRPr sz="5000" spc="-100">
                <a:solidFill>
                  <a:srgbClr val="1D4886"/>
                </a:solidFill>
                <a:latin typeface="Lato Bold"/>
                <a:ea typeface="Lato Bold"/>
                <a:cs typeface="Lato Bold"/>
                <a:sym typeface="Lato Bold"/>
              </a:defRPr>
            </a:pPr>
            <a:r>
              <a:rPr dirty="0"/>
              <a:t>26</a:t>
            </a:r>
            <a:r>
              <a:rPr lang="es-ES" dirty="0"/>
              <a:t>,3</a:t>
            </a:r>
            <a:r>
              <a:rPr dirty="0"/>
              <a:t>%  a  </a:t>
            </a:r>
            <a:r>
              <a:rPr lang="es-ES" dirty="0"/>
              <a:t>7,3</a:t>
            </a:r>
            <a:r>
              <a:rPr dirty="0"/>
              <a:t>%</a:t>
            </a:r>
          </a:p>
        </p:txBody>
      </p:sp>
      <p:pic>
        <p:nvPicPr>
          <p:cNvPr id="398" name="Imagen" descr="Image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8714" y="5944665"/>
            <a:ext cx="2271502" cy="2006601"/>
          </a:xfrm>
          <a:prstGeom prst="rect">
            <a:avLst/>
          </a:prstGeom>
          <a:ln w="12700">
            <a:miter lim="400000"/>
          </a:ln>
        </p:spPr>
      </p:pic>
      <p:sp>
        <p:nvSpPr>
          <p:cNvPr id="399" name="Mejora en penetración renovable:…"/>
          <p:cNvSpPr txBox="1"/>
          <p:nvPr/>
        </p:nvSpPr>
        <p:spPr>
          <a:xfrm>
            <a:off x="15228632" y="10384222"/>
            <a:ext cx="6111667" cy="2006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>
              <a:lnSpc>
                <a:spcPct val="90000"/>
              </a:lnSpc>
              <a:defRPr sz="4200" spc="-84">
                <a:solidFill>
                  <a:srgbClr val="728843"/>
                </a:solidFill>
                <a:latin typeface="Lato Bold"/>
                <a:ea typeface="Lato Bold"/>
                <a:cs typeface="Lato Bold"/>
                <a:sym typeface="Lato Bold"/>
              </a:defRPr>
            </a:pPr>
            <a:r>
              <a:rPr dirty="0" err="1"/>
              <a:t>Mejora</a:t>
            </a:r>
            <a:r>
              <a:rPr dirty="0"/>
              <a:t> </a:t>
            </a:r>
            <a:r>
              <a:rPr dirty="0" err="1"/>
              <a:t>en</a:t>
            </a:r>
            <a:r>
              <a:rPr dirty="0"/>
              <a:t> </a:t>
            </a:r>
            <a:r>
              <a:rPr dirty="0" err="1"/>
              <a:t>penetración</a:t>
            </a:r>
            <a:r>
              <a:rPr dirty="0"/>
              <a:t> </a:t>
            </a:r>
            <a:r>
              <a:rPr dirty="0" err="1"/>
              <a:t>renovable</a:t>
            </a:r>
            <a:r>
              <a:rPr dirty="0"/>
              <a:t>: </a:t>
            </a:r>
          </a:p>
          <a:p>
            <a:pPr algn="ctr">
              <a:lnSpc>
                <a:spcPct val="90000"/>
              </a:lnSpc>
              <a:defRPr sz="5000" spc="-100">
                <a:solidFill>
                  <a:srgbClr val="1D4886"/>
                </a:solidFill>
                <a:latin typeface="Lato Bold"/>
                <a:ea typeface="Lato Bold"/>
                <a:cs typeface="Lato Bold"/>
                <a:sym typeface="Lato Bold"/>
              </a:defRPr>
            </a:pPr>
            <a:r>
              <a:rPr dirty="0"/>
              <a:t>53%  a  66,</a:t>
            </a:r>
            <a:r>
              <a:rPr lang="es-ES" dirty="0"/>
              <a:t>6</a:t>
            </a:r>
            <a:r>
              <a:rPr dirty="0"/>
              <a:t>%</a:t>
            </a:r>
          </a:p>
        </p:txBody>
      </p:sp>
      <p:sp>
        <p:nvSpPr>
          <p:cNvPr id="400" name="Tabla.…"/>
          <p:cNvSpPr txBox="1"/>
          <p:nvPr/>
        </p:nvSpPr>
        <p:spPr>
          <a:xfrm>
            <a:off x="1556905" y="10206846"/>
            <a:ext cx="9026510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rPr dirty="0" err="1"/>
              <a:t>Tabla</a:t>
            </a:r>
            <a:r>
              <a:rPr dirty="0"/>
              <a:t>. </a:t>
            </a:r>
          </a:p>
          <a:p>
            <a:r>
              <a:rPr dirty="0"/>
              <a:t>Masa de combustibles </a:t>
            </a:r>
            <a:r>
              <a:rPr dirty="0" err="1"/>
              <a:t>sintéticos</a:t>
            </a:r>
            <a:r>
              <a:rPr dirty="0"/>
              <a:t> </a:t>
            </a:r>
            <a:r>
              <a:rPr dirty="0" err="1"/>
              <a:t>producidos</a:t>
            </a:r>
            <a:r>
              <a:rPr dirty="0"/>
              <a:t> a </a:t>
            </a:r>
            <a:r>
              <a:rPr dirty="0" err="1"/>
              <a:t>partir</a:t>
            </a:r>
            <a:r>
              <a:rPr dirty="0"/>
              <a:t> de </a:t>
            </a:r>
            <a:r>
              <a:rPr dirty="0" err="1"/>
              <a:t>los</a:t>
            </a:r>
            <a:r>
              <a:rPr dirty="0"/>
              <a:t> </a:t>
            </a:r>
            <a:r>
              <a:rPr dirty="0" err="1"/>
              <a:t>excedentes</a:t>
            </a:r>
            <a:r>
              <a:rPr dirty="0"/>
              <a:t> </a:t>
            </a:r>
            <a:r>
              <a:rPr dirty="0" err="1"/>
              <a:t>renovables</a:t>
            </a:r>
            <a:r>
              <a:rPr lang="es-ES" dirty="0"/>
              <a:t> (</a:t>
            </a:r>
            <a:r>
              <a:rPr lang="es-ES" dirty="0" err="1"/>
              <a:t>Tn</a:t>
            </a:r>
            <a:r>
              <a:rPr lang="es-ES" dirty="0"/>
              <a:t>)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17</a:t>
            </a:fld>
            <a:endParaRPr/>
          </a:p>
        </p:txBody>
      </p:sp>
      <p:sp>
        <p:nvSpPr>
          <p:cNvPr id="403" name="EXPLORAR- PARTE I.II. HACIA LA TRANSICIÓN EN LA ISLA DE GRAN CANARIA"/>
          <p:cNvSpPr txBox="1"/>
          <p:nvPr/>
        </p:nvSpPr>
        <p:spPr>
          <a:xfrm>
            <a:off x="8677418" y="732131"/>
            <a:ext cx="12330685" cy="55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r">
              <a:lnSpc>
                <a:spcPct val="80000"/>
              </a:lnSpc>
              <a:defRPr sz="3000" i="1" spc="-59">
                <a:solidFill>
                  <a:srgbClr val="D5D5D5"/>
                </a:solidFill>
                <a:latin typeface="Lato Bold"/>
                <a:ea typeface="Lato Bold"/>
                <a:cs typeface="Lato Bold"/>
                <a:sym typeface="Lato Bold"/>
              </a:defRPr>
            </a:lvl1pPr>
          </a:lstStyle>
          <a:p>
            <a:r>
              <a:t>EXPLORAR- PARTE I.II. HACIA LA TRANSICIÓN EN LA ISLA DE GRAN CANARIA</a:t>
            </a:r>
          </a:p>
        </p:txBody>
      </p:sp>
      <p:sp>
        <p:nvSpPr>
          <p:cNvPr id="404" name="Análisis de los escenarios. Escenario 3"/>
          <p:cNvSpPr txBox="1"/>
          <p:nvPr/>
        </p:nvSpPr>
        <p:spPr>
          <a:xfrm>
            <a:off x="1807941" y="1948543"/>
            <a:ext cx="20768102" cy="1473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ct val="90000"/>
              </a:lnSpc>
              <a:defRPr sz="9000" spc="-180">
                <a:solidFill>
                  <a:srgbClr val="1C4886"/>
                </a:solidFill>
                <a:latin typeface="+mn-lt"/>
                <a:ea typeface="+mn-ea"/>
                <a:cs typeface="+mn-cs"/>
                <a:sym typeface="Lato Black"/>
              </a:defRPr>
            </a:lvl1pPr>
          </a:lstStyle>
          <a:p>
            <a:r>
              <a:t>Análisis de los escenarios. Escenario 3</a:t>
            </a:r>
          </a:p>
        </p:txBody>
      </p:sp>
      <p:graphicFrame>
        <p:nvGraphicFramePr>
          <p:cNvPr id="405" name="Tabla 1-1-1-2"/>
          <p:cNvGraphicFramePr/>
          <p:nvPr>
            <p:extLst>
              <p:ext uri="{D42A27DB-BD31-4B8C-83A1-F6EECF244321}">
                <p14:modId xmlns:p14="http://schemas.microsoft.com/office/powerpoint/2010/main" val="68838235"/>
              </p:ext>
            </p:extLst>
          </p:nvPr>
        </p:nvGraphicFramePr>
        <p:xfrm>
          <a:off x="6352196" y="3499814"/>
          <a:ext cx="11679603" cy="1503314"/>
        </p:xfrm>
        <a:graphic>
          <a:graphicData uri="http://schemas.openxmlformats.org/drawingml/2006/table">
            <a:tbl>
              <a:tblPr firstRow="1">
                <a:tableStyleId>{4C3C2611-4C71-4FC5-86AE-919BDF0F9419}</a:tableStyleId>
              </a:tblPr>
              <a:tblGrid>
                <a:gridCol w="20543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119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783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7830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7830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97830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004268">
                <a:tc>
                  <a:txBody>
                    <a:bodyPr/>
                    <a:lstStyle/>
                    <a:p>
                      <a:pPr indent="0" algn="ctr" defTabSz="914400">
                        <a:tabLst>
                          <a:tab pos="1663700" algn="l"/>
                        </a:tabLst>
                        <a:defRPr b="0"/>
                      </a:pPr>
                      <a:r>
                        <a:rPr>
                          <a:solidFill>
                            <a:srgbClr val="929292"/>
                          </a:solidFill>
                          <a:latin typeface="Lato Bold"/>
                          <a:ea typeface="Lato Bold"/>
                          <a:cs typeface="Lato Bold"/>
                          <a:sym typeface="Lato Bold"/>
                        </a:rPr>
                        <a:t>Solar
fotovoltaica</a:t>
                      </a:r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FFFFFF"/>
                      </a:solidFill>
                      <a:miter lim="400000"/>
                    </a:lnL>
                    <a:lnR w="38100">
                      <a:solidFill>
                        <a:srgbClr val="FFFFFF"/>
                      </a:solidFill>
                      <a:miter lim="400000"/>
                    </a:lnR>
                    <a:lnT w="0">
                      <a:miter lim="400000"/>
                    </a:lnT>
                    <a:lnB w="12700">
                      <a:solidFill>
                        <a:srgbClr val="D5D5D5"/>
                      </a:solidFill>
                      <a:miter lim="400000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defTabSz="914400">
                        <a:tabLst>
                          <a:tab pos="1663700" algn="l"/>
                        </a:tabLst>
                        <a:defRPr b="0"/>
                      </a:pPr>
                      <a:r>
                        <a:rPr>
                          <a:solidFill>
                            <a:srgbClr val="929292"/>
                          </a:solidFill>
                          <a:latin typeface="Lato Bold"/>
                          <a:ea typeface="Lato Bold"/>
                          <a:cs typeface="Lato Bold"/>
                          <a:sym typeface="Lato Bold"/>
                        </a:rPr>
                        <a:t>Eólica 
onshore</a:t>
                      </a:r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FFFFFF"/>
                      </a:solidFill>
                      <a:miter lim="400000"/>
                    </a:lnL>
                    <a:lnR w="38100">
                      <a:solidFill>
                        <a:srgbClr val="FFFFFF"/>
                      </a:solidFill>
                      <a:miter lim="400000"/>
                    </a:lnR>
                    <a:lnT w="0">
                      <a:miter lim="400000"/>
                    </a:lnT>
                    <a:lnB w="12700">
                      <a:solidFill>
                        <a:srgbClr val="D5D5D5"/>
                      </a:solidFill>
                      <a:miter lim="400000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defTabSz="914400">
                        <a:tabLst>
                          <a:tab pos="1663700" algn="l"/>
                        </a:tabLst>
                        <a:defRPr b="0"/>
                      </a:pPr>
                      <a:r>
                        <a:rPr>
                          <a:solidFill>
                            <a:srgbClr val="929292"/>
                          </a:solidFill>
                          <a:latin typeface="Lato Bold"/>
                          <a:ea typeface="Lato Bold"/>
                          <a:cs typeface="Lato Bold"/>
                          <a:sym typeface="Lato Bold"/>
                        </a:rPr>
                        <a:t>Eólica 
offshore</a:t>
                      </a:r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FFFFFF"/>
                      </a:solidFill>
                      <a:miter lim="400000"/>
                    </a:lnL>
                    <a:lnR w="38100">
                      <a:solidFill>
                        <a:srgbClr val="FFFFFF"/>
                      </a:solidFill>
                      <a:miter lim="400000"/>
                    </a:lnR>
                    <a:lnT w="0">
                      <a:miter lim="400000"/>
                    </a:lnT>
                    <a:lnB w="12700">
                      <a:solidFill>
                        <a:srgbClr val="D5D5D5"/>
                      </a:solidFill>
                      <a:miter lim="400000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defTabSz="914400">
                        <a:tabLst>
                          <a:tab pos="1663700" algn="l"/>
                        </a:tabLst>
                        <a:defRPr b="0"/>
                      </a:pPr>
                      <a:r>
                        <a:rPr>
                          <a:solidFill>
                            <a:srgbClr val="929292"/>
                          </a:solidFill>
                          <a:latin typeface="Lato Bold"/>
                          <a:ea typeface="Lato Bold"/>
                          <a:cs typeface="Lato Bold"/>
                          <a:sym typeface="Lato Bold"/>
                        </a:rPr>
                        <a:t>Baterías</a:t>
                      </a:r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FFFFFF"/>
                      </a:solidFill>
                      <a:miter lim="400000"/>
                    </a:lnL>
                    <a:lnR w="38100">
                      <a:solidFill>
                        <a:srgbClr val="FFFFFF"/>
                      </a:solidFill>
                      <a:miter lim="400000"/>
                    </a:lnR>
                    <a:lnT w="0">
                      <a:miter lim="400000"/>
                    </a:lnT>
                    <a:lnB w="12700">
                      <a:solidFill>
                        <a:srgbClr val="D5D5D5"/>
                      </a:solidFill>
                      <a:miter lim="400000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defTabSz="914400">
                        <a:tabLst>
                          <a:tab pos="1663700" algn="l"/>
                        </a:tabLst>
                        <a:defRPr b="0"/>
                      </a:pPr>
                      <a:r>
                        <a:rPr>
                          <a:solidFill>
                            <a:srgbClr val="929292"/>
                          </a:solidFill>
                          <a:latin typeface="Lato Bold"/>
                          <a:ea typeface="Lato Bold"/>
                          <a:cs typeface="Lato Bold"/>
                          <a:sym typeface="Lato Bold"/>
                        </a:rPr>
                        <a:t>Central hidroeléctrica</a:t>
                      </a:r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FFFFFF"/>
                      </a:solidFill>
                      <a:miter lim="400000"/>
                    </a:lnL>
                    <a:lnR w="38100">
                      <a:solidFill>
                        <a:srgbClr val="FFFFFF"/>
                      </a:solidFill>
                      <a:miter lim="400000"/>
                    </a:lnR>
                    <a:lnT w="0">
                      <a:miter lim="400000"/>
                    </a:lnT>
                    <a:lnB w="12700">
                      <a:solidFill>
                        <a:srgbClr val="D5D5D5"/>
                      </a:solidFill>
                      <a:miter lim="400000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defTabSz="914400">
                        <a:tabLst>
                          <a:tab pos="1663700" algn="l"/>
                        </a:tabLst>
                        <a:defRPr b="0"/>
                      </a:pPr>
                      <a:r>
                        <a:rPr>
                          <a:solidFill>
                            <a:srgbClr val="929292"/>
                          </a:solidFill>
                          <a:latin typeface="Lato Bold"/>
                          <a:ea typeface="Lato Bold"/>
                          <a:cs typeface="Lato Bold"/>
                          <a:sym typeface="Lato Bold"/>
                        </a:rPr>
                        <a:t>Mín. Tec. generación convencional</a:t>
                      </a:r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FFFFFF"/>
                      </a:solidFill>
                      <a:miter lim="400000"/>
                    </a:lnL>
                    <a:lnR w="38100">
                      <a:solidFill>
                        <a:srgbClr val="FFFFFF"/>
                      </a:solidFill>
                      <a:miter lim="400000"/>
                    </a:lnR>
                    <a:lnT w="0">
                      <a:miter lim="400000"/>
                    </a:lnT>
                    <a:lnB w="12700">
                      <a:solidFill>
                        <a:srgbClr val="D5D5D5"/>
                      </a:solidFill>
                      <a:miter lim="400000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9046">
                <a:tc>
                  <a:txBody>
                    <a:bodyPr/>
                    <a:lstStyle/>
                    <a:p>
                      <a:pPr indent="0" algn="ctr" defTabSz="914400"/>
                      <a:r>
                        <a:rPr sz="2000">
                          <a:latin typeface="Lato Regular"/>
                          <a:ea typeface="Lato Regular"/>
                          <a:cs typeface="Lato Regular"/>
                        </a:rPr>
                        <a:t>330 MW</a:t>
                      </a:r>
                    </a:p>
                  </a:txBody>
                  <a:tcPr marL="50800" marR="50800" marT="50800" marB="5080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12700">
                      <a:solidFill>
                        <a:srgbClr val="D5D5D5"/>
                      </a:solidFill>
                      <a:miter lim="400000"/>
                    </a:lnT>
                  </a:tcPr>
                </a:tc>
                <a:tc>
                  <a:txBody>
                    <a:bodyPr/>
                    <a:lstStyle/>
                    <a:p>
                      <a:pPr indent="0" algn="ctr" defTabSz="914400"/>
                      <a:r>
                        <a:rPr sz="2000">
                          <a:latin typeface="Lato Regular"/>
                          <a:ea typeface="Lato Regular"/>
                          <a:cs typeface="Lato Regular"/>
                        </a:rPr>
                        <a:t>305 MW</a:t>
                      </a:r>
                    </a:p>
                  </a:txBody>
                  <a:tcPr marL="50800" marR="50800" marT="50800" marB="5080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12700">
                      <a:solidFill>
                        <a:srgbClr val="D5D5D5"/>
                      </a:solidFill>
                      <a:miter lim="400000"/>
                    </a:lnT>
                  </a:tcPr>
                </a:tc>
                <a:tc>
                  <a:txBody>
                    <a:bodyPr/>
                    <a:lstStyle/>
                    <a:p>
                      <a:pPr indent="0" algn="ctr" defTabSz="914400"/>
                      <a:r>
                        <a:rPr sz="2000">
                          <a:latin typeface="Lato Regular"/>
                          <a:ea typeface="Lato Regular"/>
                          <a:cs typeface="Lato Regular"/>
                        </a:rPr>
                        <a:t>200 MW</a:t>
                      </a:r>
                    </a:p>
                  </a:txBody>
                  <a:tcPr marL="50800" marR="50800" marT="50800" marB="5080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12700">
                      <a:solidFill>
                        <a:srgbClr val="D5D5D5"/>
                      </a:solidFill>
                      <a:miter lim="400000"/>
                    </a:lnT>
                  </a:tcPr>
                </a:tc>
                <a:tc>
                  <a:txBody>
                    <a:bodyPr/>
                    <a:lstStyle/>
                    <a:p>
                      <a:pPr indent="0" algn="ctr" defTabSz="914400"/>
                      <a:r>
                        <a:rPr sz="2000">
                          <a:latin typeface="Lato Regular"/>
                          <a:ea typeface="Lato Regular"/>
                          <a:cs typeface="Lato Regular"/>
                        </a:rPr>
                        <a:t>300 MWh</a:t>
                      </a:r>
                    </a:p>
                  </a:txBody>
                  <a:tcPr marL="50800" marR="50800" marT="50800" marB="5080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12700">
                      <a:solidFill>
                        <a:srgbClr val="D5D5D5"/>
                      </a:solidFill>
                      <a:miter lim="400000"/>
                    </a:lnT>
                  </a:tcPr>
                </a:tc>
                <a:tc>
                  <a:txBody>
                    <a:bodyPr/>
                    <a:lstStyle/>
                    <a:p>
                      <a:pPr indent="0" algn="ctr" defTabSz="914400"/>
                      <a:r>
                        <a:rPr lang="es-ES" sz="2000" dirty="0">
                          <a:latin typeface="Lato Regular"/>
                          <a:ea typeface="Lato Regular"/>
                          <a:cs typeface="Lato Regular"/>
                        </a:rPr>
                        <a:t>4,5</a:t>
                      </a:r>
                      <a:r>
                        <a:rPr sz="2000" dirty="0">
                          <a:latin typeface="Lato Regular"/>
                          <a:ea typeface="Lato Regular"/>
                          <a:cs typeface="Lato Regular"/>
                        </a:rPr>
                        <a:t> GWh</a:t>
                      </a:r>
                    </a:p>
                  </a:txBody>
                  <a:tcPr marL="50800" marR="50800" marT="50800" marB="5080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12700">
                      <a:solidFill>
                        <a:srgbClr val="D5D5D5"/>
                      </a:solidFill>
                      <a:miter lim="400000"/>
                    </a:lnT>
                  </a:tcPr>
                </a:tc>
                <a:tc>
                  <a:txBody>
                    <a:bodyPr/>
                    <a:lstStyle/>
                    <a:p>
                      <a:pPr indent="0" algn="ctr" defTabSz="914400"/>
                      <a:r>
                        <a:rPr sz="2000" dirty="0">
                          <a:latin typeface="Lato Regular"/>
                          <a:ea typeface="Lato Regular"/>
                          <a:cs typeface="Lato Regular"/>
                        </a:rPr>
                        <a:t>40 MW</a:t>
                      </a:r>
                    </a:p>
                  </a:txBody>
                  <a:tcPr marL="50800" marR="50800" marT="50800" marB="5080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12700">
                      <a:solidFill>
                        <a:srgbClr val="D5D5D5"/>
                      </a:solidFill>
                      <a:miter lim="400000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406" name="Google Shape;397;p36" descr="Google Shape;397;p3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3102" y="5386583"/>
            <a:ext cx="16657796" cy="738371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Rectángulo"/>
          <p:cNvSpPr/>
          <p:nvPr/>
        </p:nvSpPr>
        <p:spPr>
          <a:xfrm>
            <a:off x="-10072" y="4551611"/>
            <a:ext cx="24530766" cy="8106138"/>
          </a:xfrm>
          <a:prstGeom prst="rect">
            <a:avLst/>
          </a:prstGeom>
          <a:solidFill>
            <a:srgbClr val="D5D5D5">
              <a:alpha val="15000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409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18</a:t>
            </a:fld>
            <a:endParaRPr/>
          </a:p>
        </p:txBody>
      </p:sp>
      <p:sp>
        <p:nvSpPr>
          <p:cNvPr id="410" name="EXPLORAR- PARTE I.II. HACIA LA TRANSICIÓN EN LA ISLA DE GRAN CANARIA"/>
          <p:cNvSpPr txBox="1"/>
          <p:nvPr/>
        </p:nvSpPr>
        <p:spPr>
          <a:xfrm>
            <a:off x="8677418" y="732131"/>
            <a:ext cx="12330685" cy="55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r">
              <a:lnSpc>
                <a:spcPct val="80000"/>
              </a:lnSpc>
              <a:defRPr sz="3000" i="1" spc="-59">
                <a:solidFill>
                  <a:srgbClr val="D5D5D5"/>
                </a:solidFill>
                <a:latin typeface="Lato Bold"/>
                <a:ea typeface="Lato Bold"/>
                <a:cs typeface="Lato Bold"/>
                <a:sym typeface="Lato Bold"/>
              </a:defRPr>
            </a:lvl1pPr>
          </a:lstStyle>
          <a:p>
            <a:r>
              <a:t>EXPLORAR- PARTE I.II. HACIA LA TRANSICIÓN EN LA ISLA DE GRAN CANARIA</a:t>
            </a:r>
          </a:p>
        </p:txBody>
      </p:sp>
      <p:sp>
        <p:nvSpPr>
          <p:cNvPr id="411" name="Resultados de los escenarios"/>
          <p:cNvSpPr txBox="1"/>
          <p:nvPr/>
        </p:nvSpPr>
        <p:spPr>
          <a:xfrm>
            <a:off x="1807941" y="1948543"/>
            <a:ext cx="20768102" cy="1473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>
              <a:lnSpc>
                <a:spcPct val="90000"/>
              </a:lnSpc>
              <a:defRPr sz="9000" spc="-180">
                <a:solidFill>
                  <a:srgbClr val="1C4886"/>
                </a:solidFill>
                <a:latin typeface="+mn-lt"/>
                <a:ea typeface="+mn-ea"/>
                <a:cs typeface="+mn-cs"/>
                <a:sym typeface="Lato Black"/>
              </a:defRPr>
            </a:lvl1pPr>
          </a:lstStyle>
          <a:p>
            <a:r>
              <a:t>Resultados de los escenarios</a:t>
            </a:r>
          </a:p>
        </p:txBody>
      </p:sp>
      <p:sp>
        <p:nvSpPr>
          <p:cNvPr id="412" name="HORIZONTE TEMPORAL 2023"/>
          <p:cNvSpPr txBox="1"/>
          <p:nvPr/>
        </p:nvSpPr>
        <p:spPr>
          <a:xfrm>
            <a:off x="1262174" y="3386155"/>
            <a:ext cx="21859651" cy="9335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>
              <a:lnSpc>
                <a:spcPct val="90000"/>
              </a:lnSpc>
              <a:defRPr sz="6000" spc="-119">
                <a:solidFill>
                  <a:srgbClr val="B4C941"/>
                </a:solidFill>
                <a:latin typeface="+mn-lt"/>
                <a:ea typeface="+mn-ea"/>
                <a:cs typeface="+mn-cs"/>
                <a:sym typeface="Lato Black"/>
              </a:defRPr>
            </a:lvl1pPr>
          </a:lstStyle>
          <a:p>
            <a:r>
              <a:rPr dirty="0"/>
              <a:t>HORIZONTE TEMPORAL 20</a:t>
            </a:r>
            <a:r>
              <a:rPr lang="es-ES" dirty="0"/>
              <a:t>30</a:t>
            </a:r>
            <a:endParaRPr dirty="0"/>
          </a:p>
        </p:txBody>
      </p:sp>
      <p:graphicFrame>
        <p:nvGraphicFramePr>
          <p:cNvPr id="413" name="Tabla 1"/>
          <p:cNvGraphicFramePr/>
          <p:nvPr>
            <p:extLst>
              <p:ext uri="{D42A27DB-BD31-4B8C-83A1-F6EECF244321}">
                <p14:modId xmlns:p14="http://schemas.microsoft.com/office/powerpoint/2010/main" val="1039223394"/>
              </p:ext>
            </p:extLst>
          </p:nvPr>
        </p:nvGraphicFramePr>
        <p:xfrm>
          <a:off x="3457756" y="5949727"/>
          <a:ext cx="17468485" cy="4673061"/>
        </p:xfrm>
        <a:graphic>
          <a:graphicData uri="http://schemas.openxmlformats.org/drawingml/2006/table">
            <a:tbl>
              <a:tblPr firstRow="1" firstCol="1">
                <a:tableStyleId>{4C3C2611-4C71-4FC5-86AE-919BDF0F9419}</a:tableStyleId>
              </a:tblPr>
              <a:tblGrid>
                <a:gridCol w="77647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251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252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35342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701138">
                <a:tc>
                  <a:txBody>
                    <a:bodyPr/>
                    <a:lstStyle/>
                    <a:p>
                      <a:pPr indent="0" algn="l" defTabSz="914400">
                        <a:tabLst>
                          <a:tab pos="1663700" algn="l"/>
                        </a:tabLst>
                        <a:defRPr sz="3000" b="0">
                          <a:solidFill>
                            <a:srgbClr val="D5D5D5"/>
                          </a:solidFill>
                          <a:latin typeface="Lato Bold"/>
                          <a:ea typeface="Lato Bold"/>
                          <a:cs typeface="Lato Bold"/>
                          <a:sym typeface="Lato Bold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25400">
                      <a:solidFill>
                        <a:srgbClr val="1D488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indent="0" algn="ctr" defTabSz="914400">
                        <a:tabLst>
                          <a:tab pos="1663700" algn="l"/>
                        </a:tabLst>
                        <a:defRPr b="0"/>
                      </a:pPr>
                      <a:r>
                        <a:rPr sz="3000">
                          <a:solidFill>
                            <a:srgbClr val="FFFFFF"/>
                          </a:solidFill>
                          <a:latin typeface="Lato Bold"/>
                          <a:ea typeface="Lato Bold"/>
                          <a:cs typeface="Lato Bold"/>
                          <a:sym typeface="Lato Bold"/>
                        </a:rPr>
                        <a:t>30.1 Inercia insular</a:t>
                      </a:r>
                    </a:p>
                  </a:txBody>
                  <a:tcPr marL="50800" marR="50800" marT="50800" marB="50800" anchor="ctr" horzOverflow="overflow">
                    <a:lnL w="0">
                      <a:miter lim="400000"/>
                    </a:lnL>
                    <a:lnR w="38100">
                      <a:solidFill>
                        <a:srgbClr val="FFFFFF"/>
                      </a:solidFill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  <a:solidFill>
                      <a:srgbClr val="1D4886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defTabSz="914400">
                        <a:tabLst>
                          <a:tab pos="1663700" algn="l"/>
                        </a:tabLst>
                        <a:defRPr b="0"/>
                      </a:pPr>
                      <a:r>
                        <a:rPr sz="3000">
                          <a:solidFill>
                            <a:srgbClr val="FFFFFF"/>
                          </a:solidFill>
                          <a:latin typeface="Lato Bold"/>
                          <a:ea typeface="Lato Bold"/>
                          <a:cs typeface="Lato Bold"/>
                          <a:sym typeface="Lato Bold"/>
                        </a:rPr>
                        <a:t>30.2 PNIEC  sin Offshore</a:t>
                      </a:r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FFFFFF"/>
                      </a:solidFill>
                      <a:miter lim="400000"/>
                    </a:lnL>
                    <a:lnR w="38100">
                      <a:solidFill>
                        <a:srgbClr val="FFFFFF"/>
                      </a:solidFill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  <a:solidFill>
                      <a:srgbClr val="1D4886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defTabSz="914400">
                        <a:tabLst>
                          <a:tab pos="1663700" algn="l"/>
                        </a:tabLst>
                        <a:defRPr b="0"/>
                      </a:pPr>
                      <a:r>
                        <a:rPr sz="3000">
                          <a:solidFill>
                            <a:srgbClr val="FFFFFF"/>
                          </a:solidFill>
                          <a:latin typeface="Lato Bold"/>
                          <a:ea typeface="Lato Bold"/>
                          <a:cs typeface="Lato Bold"/>
                          <a:sym typeface="Lato Bold"/>
                        </a:rPr>
                        <a:t>30.3 PNIEC  con offshore</a:t>
                      </a:r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FFFFFF"/>
                      </a:solidFill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  <a:solidFill>
                      <a:srgbClr val="1D488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96627">
                <a:tc>
                  <a:txBody>
                    <a:bodyPr/>
                    <a:lstStyle/>
                    <a:p>
                      <a:pPr indent="0" algn="l" defTabSz="914400">
                        <a:tabLst>
                          <a:tab pos="1663700" algn="l"/>
                        </a:tabLst>
                        <a:defRPr sz="3000" b="0">
                          <a:latin typeface="Lato Bold"/>
                          <a:ea typeface="Lato Bold"/>
                          <a:cs typeface="Lato Bold"/>
                          <a:sym typeface="Lato Bold"/>
                        </a:defRPr>
                      </a:pPr>
                      <a:r>
                        <a:t>Demanda cubierta </a:t>
                      </a:r>
                      <a:r>
                        <a:rPr u="sng"/>
                        <a:t>con renovables</a:t>
                      </a:r>
                    </a:p>
                  </a:txBody>
                  <a:tcPr marL="114300" marR="114300" marT="114300" marB="11430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25400">
                      <a:solidFill>
                        <a:srgbClr val="1D4886"/>
                      </a:solidFill>
                      <a:miter lim="400000"/>
                    </a:lnT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defTabSz="914400"/>
                      <a:r>
                        <a:rPr sz="3000">
                          <a:latin typeface="Lato Regular"/>
                          <a:ea typeface="Lato Regular"/>
                          <a:cs typeface="Lato Regular"/>
                        </a:rPr>
                        <a:t>47 %</a:t>
                      </a:r>
                    </a:p>
                  </a:txBody>
                  <a:tcPr marL="50800" marR="50800" marT="50800" marB="5080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defTabSz="914400"/>
                      <a:r>
                        <a:rPr sz="3000" dirty="0">
                          <a:latin typeface="Lato Regular"/>
                          <a:ea typeface="Lato Regular"/>
                          <a:cs typeface="Lato Regular"/>
                        </a:rPr>
                        <a:t>6</a:t>
                      </a:r>
                      <a:r>
                        <a:rPr lang="es-ES" sz="3000" dirty="0">
                          <a:latin typeface="Lato Regular"/>
                          <a:ea typeface="Lato Regular"/>
                          <a:cs typeface="Lato Regular"/>
                        </a:rPr>
                        <a:t>2,9</a:t>
                      </a:r>
                      <a:r>
                        <a:rPr sz="3000" dirty="0">
                          <a:latin typeface="Lato Regular"/>
                          <a:ea typeface="Lato Regular"/>
                          <a:cs typeface="Lato Regular"/>
                        </a:rPr>
                        <a:t> %</a:t>
                      </a:r>
                    </a:p>
                  </a:txBody>
                  <a:tcPr marL="50800" marR="50800" marT="50800" marB="5080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defTabSz="914400"/>
                      <a:r>
                        <a:rPr sz="3000" dirty="0">
                          <a:latin typeface="Lato Regular"/>
                          <a:ea typeface="Lato Regular"/>
                          <a:cs typeface="Lato Regular"/>
                        </a:rPr>
                        <a:t>6</a:t>
                      </a:r>
                      <a:r>
                        <a:rPr lang="es-ES" sz="3000" dirty="0">
                          <a:latin typeface="Lato Regular"/>
                          <a:ea typeface="Lato Regular"/>
                          <a:cs typeface="Lato Regular"/>
                        </a:rPr>
                        <a:t>6,6</a:t>
                      </a:r>
                      <a:r>
                        <a:rPr sz="3000" dirty="0">
                          <a:latin typeface="Lato Regular"/>
                          <a:ea typeface="Lato Regular"/>
                          <a:cs typeface="Lato Regular"/>
                        </a:rPr>
                        <a:t> %</a:t>
                      </a:r>
                    </a:p>
                  </a:txBody>
                  <a:tcPr marL="50800" marR="50800" marT="50800" marB="5080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87648">
                <a:tc>
                  <a:txBody>
                    <a:bodyPr/>
                    <a:lstStyle/>
                    <a:p>
                      <a:pPr indent="0" algn="l" defTabSz="914400">
                        <a:tabLst>
                          <a:tab pos="1663700" algn="l"/>
                        </a:tabLst>
                        <a:defRPr sz="3000" b="0">
                          <a:latin typeface="Lato Bold"/>
                          <a:ea typeface="Lato Bold"/>
                          <a:cs typeface="Lato Bold"/>
                          <a:sym typeface="Lato Bold"/>
                        </a:defRPr>
                      </a:pPr>
                      <a:r>
                        <a:t>Demanda cubierta </a:t>
                      </a:r>
                      <a:r>
                        <a:rPr u="sng"/>
                        <a:t>con generación térmica</a:t>
                      </a:r>
                    </a:p>
                  </a:txBody>
                  <a:tcPr marL="114300" marR="114300" marT="114300" marB="11430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defTabSz="914400"/>
                      <a:r>
                        <a:rPr sz="3000">
                          <a:latin typeface="Lato Regular"/>
                          <a:ea typeface="Lato Regular"/>
                          <a:cs typeface="Lato Regular"/>
                        </a:rPr>
                        <a:t>53 %</a:t>
                      </a:r>
                    </a:p>
                  </a:txBody>
                  <a:tcPr marL="50800" marR="50800" marT="50800" marB="5080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defTabSz="914400"/>
                      <a:r>
                        <a:rPr sz="3000" dirty="0">
                          <a:latin typeface="Lato Regular"/>
                          <a:ea typeface="Lato Regular"/>
                          <a:cs typeface="Lato Regular"/>
                        </a:rPr>
                        <a:t>37</a:t>
                      </a:r>
                      <a:r>
                        <a:rPr lang="es-ES" sz="3000" dirty="0">
                          <a:latin typeface="Lato Regular"/>
                          <a:ea typeface="Lato Regular"/>
                          <a:cs typeface="Lato Regular"/>
                        </a:rPr>
                        <a:t>,1</a:t>
                      </a:r>
                      <a:r>
                        <a:rPr sz="3000" dirty="0">
                          <a:latin typeface="Lato Regular"/>
                          <a:ea typeface="Lato Regular"/>
                          <a:cs typeface="Lato Regular"/>
                        </a:rPr>
                        <a:t> %</a:t>
                      </a:r>
                    </a:p>
                  </a:txBody>
                  <a:tcPr marL="50800" marR="50800" marT="50800" marB="5080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defTabSz="914400"/>
                      <a:r>
                        <a:rPr sz="3000" dirty="0">
                          <a:latin typeface="Lato Regular"/>
                          <a:ea typeface="Lato Regular"/>
                          <a:cs typeface="Lato Regular"/>
                        </a:rPr>
                        <a:t>33</a:t>
                      </a:r>
                      <a:r>
                        <a:rPr lang="es-ES" sz="3000" dirty="0">
                          <a:latin typeface="Lato Regular"/>
                          <a:ea typeface="Lato Regular"/>
                          <a:cs typeface="Lato Regular"/>
                        </a:rPr>
                        <a:t>,4</a:t>
                      </a:r>
                      <a:r>
                        <a:rPr sz="3000" dirty="0">
                          <a:latin typeface="Lato Regular"/>
                          <a:ea typeface="Lato Regular"/>
                          <a:cs typeface="Lato Regular"/>
                        </a:rPr>
                        <a:t> %</a:t>
                      </a:r>
                    </a:p>
                  </a:txBody>
                  <a:tcPr marL="50800" marR="50800" marT="50800" marB="5080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87648">
                <a:tc>
                  <a:txBody>
                    <a:bodyPr/>
                    <a:lstStyle/>
                    <a:p>
                      <a:pPr indent="0" algn="l" defTabSz="914400">
                        <a:tabLst>
                          <a:tab pos="1663700" algn="l"/>
                        </a:tabLst>
                        <a:defRPr b="0"/>
                      </a:pPr>
                      <a:r>
                        <a:rPr sz="3000">
                          <a:latin typeface="Lato Bold"/>
                          <a:ea typeface="Lato Bold"/>
                          <a:cs typeface="Lato Bold"/>
                          <a:sym typeface="Lato Bold"/>
                        </a:rPr>
                        <a:t>Excedente</a:t>
                      </a:r>
                    </a:p>
                  </a:txBody>
                  <a:tcPr marL="114300" marR="114300" marT="114300" marB="11430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defTabSz="914400"/>
                      <a:r>
                        <a:rPr sz="3000">
                          <a:latin typeface="Lato Regular"/>
                          <a:ea typeface="Lato Regular"/>
                          <a:cs typeface="Lato Regular"/>
                        </a:rPr>
                        <a:t>17 %</a:t>
                      </a:r>
                    </a:p>
                  </a:txBody>
                  <a:tcPr marL="50800" marR="50800" marT="50800" marB="5080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defTabSz="914400"/>
                      <a:r>
                        <a:rPr sz="3000" dirty="0">
                          <a:latin typeface="Lato Regular"/>
                          <a:ea typeface="Lato Regular"/>
                          <a:cs typeface="Lato Regular"/>
                        </a:rPr>
                        <a:t>8</a:t>
                      </a:r>
                      <a:r>
                        <a:rPr lang="es-ES" sz="3000" dirty="0">
                          <a:latin typeface="Lato Regular"/>
                          <a:ea typeface="Lato Regular"/>
                          <a:cs typeface="Lato Regular"/>
                        </a:rPr>
                        <a:t>,3</a:t>
                      </a:r>
                      <a:r>
                        <a:rPr sz="3000" dirty="0">
                          <a:latin typeface="Lato Regular"/>
                          <a:ea typeface="Lato Regular"/>
                          <a:cs typeface="Lato Regular"/>
                        </a:rPr>
                        <a:t> %</a:t>
                      </a:r>
                    </a:p>
                  </a:txBody>
                  <a:tcPr marL="50800" marR="50800" marT="50800" marB="5080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defTabSz="914400"/>
                      <a:r>
                        <a:rPr lang="es-ES" sz="3000" dirty="0">
                          <a:latin typeface="Lato Regular"/>
                          <a:ea typeface="Lato Regular"/>
                          <a:cs typeface="Lato Regular"/>
                        </a:rPr>
                        <a:t>7,3</a:t>
                      </a:r>
                      <a:r>
                        <a:rPr sz="3000" dirty="0">
                          <a:latin typeface="Lato Regular"/>
                          <a:ea typeface="Lato Regular"/>
                          <a:cs typeface="Lato Regular"/>
                        </a:rPr>
                        <a:t> %</a:t>
                      </a:r>
                    </a:p>
                  </a:txBody>
                  <a:tcPr marL="50800" marR="50800" marT="50800" marB="5080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14" name="Cuadrado"/>
          <p:cNvSpPr/>
          <p:nvPr/>
        </p:nvSpPr>
        <p:spPr>
          <a:xfrm>
            <a:off x="2818339" y="7939148"/>
            <a:ext cx="473578" cy="473577"/>
          </a:xfrm>
          <a:prstGeom prst="rect">
            <a:avLst/>
          </a:prstGeom>
          <a:solidFill>
            <a:srgbClr val="FFFFFF"/>
          </a:solidFill>
          <a:ln w="25400">
            <a:solidFill>
              <a:srgbClr val="E2BC62"/>
            </a:solidFill>
            <a:miter/>
          </a:ln>
        </p:spPr>
        <p:txBody>
          <a:bodyPr lIns="50800" tIns="50800" rIns="50800" bIns="50800" anchor="ctr"/>
          <a:lstStyle/>
          <a:p>
            <a:pPr algn="ctr"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415" name="Cuadrado"/>
          <p:cNvSpPr/>
          <p:nvPr/>
        </p:nvSpPr>
        <p:spPr>
          <a:xfrm>
            <a:off x="2818339" y="8896172"/>
            <a:ext cx="473578" cy="473577"/>
          </a:xfrm>
          <a:prstGeom prst="rect">
            <a:avLst/>
          </a:prstGeom>
          <a:solidFill>
            <a:srgbClr val="FFFFFF"/>
          </a:solidFill>
          <a:ln w="25400">
            <a:solidFill>
              <a:srgbClr val="B0CEE2"/>
            </a:solidFill>
            <a:miter/>
          </a:ln>
        </p:spPr>
        <p:txBody>
          <a:bodyPr lIns="50800" tIns="50800" rIns="50800" bIns="50800" anchor="ctr"/>
          <a:lstStyle/>
          <a:p>
            <a:pPr algn="ctr"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416" name="Cuadrado"/>
          <p:cNvSpPr/>
          <p:nvPr/>
        </p:nvSpPr>
        <p:spPr>
          <a:xfrm>
            <a:off x="2818339" y="9916696"/>
            <a:ext cx="473578" cy="473577"/>
          </a:xfrm>
          <a:prstGeom prst="rect">
            <a:avLst/>
          </a:prstGeom>
          <a:solidFill>
            <a:srgbClr val="FFFFFF"/>
          </a:solidFill>
          <a:ln w="25400">
            <a:solidFill>
              <a:srgbClr val="A3E2B4"/>
            </a:solidFill>
            <a:miter/>
          </a:ln>
        </p:spPr>
        <p:txBody>
          <a:bodyPr lIns="50800" tIns="50800" rIns="50800" bIns="50800" anchor="ctr"/>
          <a:lstStyle/>
          <a:p>
            <a:pPr algn="ctr"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19</a:t>
            </a:fld>
            <a:endParaRPr/>
          </a:p>
        </p:txBody>
      </p:sp>
      <p:sp>
        <p:nvSpPr>
          <p:cNvPr id="426" name="EXPLORAR- PARTE I.II. HACIA LA TRANSICIÓN EN LA ISLA DE GRAN CANARIA"/>
          <p:cNvSpPr txBox="1"/>
          <p:nvPr/>
        </p:nvSpPr>
        <p:spPr>
          <a:xfrm>
            <a:off x="8677418" y="732131"/>
            <a:ext cx="12330685" cy="55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r">
              <a:lnSpc>
                <a:spcPct val="80000"/>
              </a:lnSpc>
              <a:defRPr sz="3000" i="1" spc="-59">
                <a:solidFill>
                  <a:srgbClr val="D5D5D5"/>
                </a:solidFill>
                <a:latin typeface="Lato Bold"/>
                <a:ea typeface="Lato Bold"/>
                <a:cs typeface="Lato Bold"/>
                <a:sym typeface="Lato Bold"/>
              </a:defRPr>
            </a:lvl1pPr>
          </a:lstStyle>
          <a:p>
            <a:r>
              <a:t>EXPLORAR- PARTE I.II. HACIA LA TRANSICIÓN EN LA ISLA DE GRAN CANARIA</a:t>
            </a:r>
          </a:p>
        </p:txBody>
      </p:sp>
      <p:sp>
        <p:nvSpPr>
          <p:cNvPr id="427" name="Escenarios a 2040"/>
          <p:cNvSpPr txBox="1"/>
          <p:nvPr/>
        </p:nvSpPr>
        <p:spPr>
          <a:xfrm>
            <a:off x="1807941" y="1948543"/>
            <a:ext cx="20768102" cy="1473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>
              <a:lnSpc>
                <a:spcPct val="90000"/>
              </a:lnSpc>
              <a:defRPr sz="9000" spc="-180">
                <a:solidFill>
                  <a:srgbClr val="1C4886"/>
                </a:solidFill>
                <a:latin typeface="+mn-lt"/>
                <a:ea typeface="+mn-ea"/>
                <a:cs typeface="+mn-cs"/>
                <a:sym typeface="Lato Black"/>
              </a:defRPr>
            </a:lvl1pPr>
          </a:lstStyle>
          <a:p>
            <a:r>
              <a:t>Escenarios a 2040</a:t>
            </a:r>
          </a:p>
        </p:txBody>
      </p:sp>
      <p:sp>
        <p:nvSpPr>
          <p:cNvPr id="428" name="Hipótesis de salida"/>
          <p:cNvSpPr txBox="1"/>
          <p:nvPr/>
        </p:nvSpPr>
        <p:spPr>
          <a:xfrm>
            <a:off x="1262174" y="3361118"/>
            <a:ext cx="21859651" cy="9335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>
              <a:lnSpc>
                <a:spcPct val="90000"/>
              </a:lnSpc>
              <a:defRPr sz="6000" spc="-119">
                <a:solidFill>
                  <a:srgbClr val="61ADA6"/>
                </a:solidFill>
                <a:latin typeface="+mn-lt"/>
                <a:ea typeface="+mn-ea"/>
                <a:cs typeface="+mn-cs"/>
                <a:sym typeface="Lato Black"/>
              </a:defRPr>
            </a:lvl1pPr>
          </a:lstStyle>
          <a:p>
            <a:r>
              <a:rPr dirty="0" err="1"/>
              <a:t>Hipótesis</a:t>
            </a:r>
            <a:r>
              <a:rPr dirty="0"/>
              <a:t> de </a:t>
            </a:r>
            <a:r>
              <a:rPr lang="es-ES" dirty="0"/>
              <a:t>partida</a:t>
            </a:r>
            <a:endParaRPr dirty="0"/>
          </a:p>
        </p:txBody>
      </p:sp>
      <p:pic>
        <p:nvPicPr>
          <p:cNvPr id="429" name="Imagen" descr="Image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0978" y="6364892"/>
            <a:ext cx="20722044" cy="414831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23944596" y="9988"/>
            <a:ext cx="450089" cy="53340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2</a:t>
            </a:fld>
            <a:endParaRPr/>
          </a:p>
        </p:txBody>
      </p:sp>
      <p:sp>
        <p:nvSpPr>
          <p:cNvPr id="214" name="Antonio Morales…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algn="ctr"/>
            <a:r>
              <a:t>Antonio Morales</a:t>
            </a:r>
          </a:p>
          <a:p>
            <a:pPr algn="ctr">
              <a:defRPr sz="8000" spc="-159"/>
            </a:pPr>
            <a:r>
              <a:t>Presidente del </a:t>
            </a:r>
          </a:p>
          <a:p>
            <a:pPr algn="ctr">
              <a:defRPr sz="8000" spc="-159"/>
            </a:pPr>
            <a:r>
              <a:t>Cabildo de Gran Canaria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fade/>
      </p:transition>
    </mc:Choice>
    <mc:Fallback xmlns="" xmlns:m="http://schemas.openxmlformats.org/officeDocument/2006/math" xmlns:a14="http://schemas.microsoft.com/office/drawing/2010/main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Rectángulo redondeado"/>
          <p:cNvSpPr/>
          <p:nvPr/>
        </p:nvSpPr>
        <p:spPr>
          <a:xfrm>
            <a:off x="12455461" y="5009935"/>
            <a:ext cx="10521918" cy="2413062"/>
          </a:xfrm>
          <a:prstGeom prst="roundRect">
            <a:avLst>
              <a:gd name="adj" fmla="val 6907"/>
            </a:avLst>
          </a:prstGeom>
          <a:solidFill>
            <a:srgbClr val="ECD347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432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20</a:t>
            </a:fld>
            <a:endParaRPr/>
          </a:p>
        </p:txBody>
      </p:sp>
      <p:sp>
        <p:nvSpPr>
          <p:cNvPr id="433" name="EXPLORAR- PARTE I.II. HACIA LA TRANSICIÓN EN LA ISLA DE GRAN CANARIA"/>
          <p:cNvSpPr txBox="1"/>
          <p:nvPr/>
        </p:nvSpPr>
        <p:spPr>
          <a:xfrm>
            <a:off x="8677418" y="732131"/>
            <a:ext cx="12330685" cy="55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r">
              <a:lnSpc>
                <a:spcPct val="80000"/>
              </a:lnSpc>
              <a:defRPr sz="3000" i="1" spc="-59">
                <a:solidFill>
                  <a:srgbClr val="D5D5D5"/>
                </a:solidFill>
                <a:latin typeface="Lato Bold"/>
                <a:ea typeface="Lato Bold"/>
                <a:cs typeface="Lato Bold"/>
                <a:sym typeface="Lato Bold"/>
              </a:defRPr>
            </a:lvl1pPr>
          </a:lstStyle>
          <a:p>
            <a:r>
              <a:t>EXPLORAR- PARTE I.II. HACIA LA TRANSICIÓN EN LA ISLA DE GRAN CANARIA</a:t>
            </a:r>
          </a:p>
        </p:txBody>
      </p:sp>
      <p:sp>
        <p:nvSpPr>
          <p:cNvPr id="434" name="Escenarios a 2040"/>
          <p:cNvSpPr txBox="1"/>
          <p:nvPr/>
        </p:nvSpPr>
        <p:spPr>
          <a:xfrm>
            <a:off x="1807941" y="1948543"/>
            <a:ext cx="20768102" cy="1473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>
              <a:lnSpc>
                <a:spcPct val="90000"/>
              </a:lnSpc>
              <a:defRPr sz="9000" spc="-180">
                <a:solidFill>
                  <a:srgbClr val="1C4886"/>
                </a:solidFill>
                <a:latin typeface="+mn-lt"/>
                <a:ea typeface="+mn-ea"/>
                <a:cs typeface="+mn-cs"/>
                <a:sym typeface="Lato Black"/>
              </a:defRPr>
            </a:lvl1pPr>
          </a:lstStyle>
          <a:p>
            <a:r>
              <a:t>Escenarios a 2040</a:t>
            </a:r>
          </a:p>
        </p:txBody>
      </p:sp>
      <p:sp>
        <p:nvSpPr>
          <p:cNvPr id="435" name="Hipótesis de salida"/>
          <p:cNvSpPr txBox="1"/>
          <p:nvPr/>
        </p:nvSpPr>
        <p:spPr>
          <a:xfrm>
            <a:off x="1262174" y="3361118"/>
            <a:ext cx="21859651" cy="9335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>
              <a:lnSpc>
                <a:spcPct val="90000"/>
              </a:lnSpc>
              <a:defRPr sz="6000" spc="-119">
                <a:solidFill>
                  <a:srgbClr val="61ADA6"/>
                </a:solidFill>
                <a:latin typeface="+mn-lt"/>
                <a:ea typeface="+mn-ea"/>
                <a:cs typeface="+mn-cs"/>
                <a:sym typeface="Lato Black"/>
              </a:defRPr>
            </a:lvl1pPr>
          </a:lstStyle>
          <a:p>
            <a:r>
              <a:rPr dirty="0" err="1"/>
              <a:t>Hipótesis</a:t>
            </a:r>
            <a:r>
              <a:rPr dirty="0"/>
              <a:t> de </a:t>
            </a:r>
            <a:r>
              <a:rPr lang="es-ES" dirty="0"/>
              <a:t>partida</a:t>
            </a:r>
            <a:endParaRPr dirty="0"/>
          </a:p>
        </p:txBody>
      </p:sp>
      <p:sp>
        <p:nvSpPr>
          <p:cNvPr id="436" name="Rectángulo redondeado"/>
          <p:cNvSpPr/>
          <p:nvPr/>
        </p:nvSpPr>
        <p:spPr>
          <a:xfrm>
            <a:off x="1389528" y="5009935"/>
            <a:ext cx="10521917" cy="2413062"/>
          </a:xfrm>
          <a:prstGeom prst="roundRect">
            <a:avLst>
              <a:gd name="adj" fmla="val 6907"/>
            </a:avLst>
          </a:prstGeom>
          <a:solidFill>
            <a:srgbClr val="B5C948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pic>
        <p:nvPicPr>
          <p:cNvPr id="437" name="Imagen" descr="Image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02995" y="5074450"/>
            <a:ext cx="2284032" cy="2284032"/>
          </a:xfrm>
          <a:prstGeom prst="rect">
            <a:avLst/>
          </a:prstGeom>
          <a:ln w="12700">
            <a:miter lim="400000"/>
          </a:ln>
        </p:spPr>
      </p:pic>
      <p:pic>
        <p:nvPicPr>
          <p:cNvPr id="438" name="Imagen" descr="Image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42097" y="5074450"/>
            <a:ext cx="2116009" cy="2116009"/>
          </a:xfrm>
          <a:prstGeom prst="rect">
            <a:avLst/>
          </a:prstGeom>
          <a:ln w="12700">
            <a:miter lim="400000"/>
          </a:ln>
        </p:spPr>
      </p:pic>
      <p:sp>
        <p:nvSpPr>
          <p:cNvPr id="439" name="ESCENARIO 2:…"/>
          <p:cNvSpPr txBox="1"/>
          <p:nvPr/>
        </p:nvSpPr>
        <p:spPr>
          <a:xfrm>
            <a:off x="14599643" y="5335276"/>
            <a:ext cx="8394829" cy="1930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defTabSz="825500">
              <a:defRPr sz="4000">
                <a:solidFill>
                  <a:srgbClr val="FFFFFF"/>
                </a:solidFill>
                <a:latin typeface="Lato Bold"/>
                <a:ea typeface="Lato Bold"/>
                <a:cs typeface="Lato Bold"/>
                <a:sym typeface="Lato Bold"/>
              </a:defRPr>
            </a:pPr>
            <a:r>
              <a:t>ESCENARIO 2: </a:t>
            </a:r>
          </a:p>
          <a:p>
            <a:pPr defTabSz="825500">
              <a:defRPr sz="4000">
                <a:solidFill>
                  <a:srgbClr val="000000"/>
                </a:solidFill>
                <a:latin typeface="Lato Bold"/>
                <a:ea typeface="Lato Bold"/>
                <a:cs typeface="Lato Bold"/>
                <a:sym typeface="Lato Bold"/>
              </a:defRPr>
            </a:pPr>
            <a:r>
              <a:t>MAYOR DESPLIEGUE DE ENERGÍA SOLAR FOTOVOLTAICA</a:t>
            </a:r>
          </a:p>
        </p:txBody>
      </p:sp>
      <p:sp>
        <p:nvSpPr>
          <p:cNvPr id="440" name="ESCENARIO 1:…"/>
          <p:cNvSpPr txBox="1"/>
          <p:nvPr/>
        </p:nvSpPr>
        <p:spPr>
          <a:xfrm>
            <a:off x="2687010" y="5335276"/>
            <a:ext cx="6719656" cy="1930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r" defTabSz="825500">
              <a:defRPr sz="4000">
                <a:solidFill>
                  <a:srgbClr val="FFFFFF"/>
                </a:solidFill>
                <a:latin typeface="Lato Bold"/>
                <a:ea typeface="Lato Bold"/>
                <a:cs typeface="Lato Bold"/>
                <a:sym typeface="Lato Bold"/>
              </a:defRPr>
            </a:pPr>
            <a:r>
              <a:t>ESCENARIO 1: </a:t>
            </a:r>
          </a:p>
          <a:p>
            <a:pPr algn="r" defTabSz="825500">
              <a:defRPr sz="4000">
                <a:solidFill>
                  <a:srgbClr val="000000"/>
                </a:solidFill>
                <a:latin typeface="Lato Bold"/>
                <a:ea typeface="Lato Bold"/>
                <a:cs typeface="Lato Bold"/>
                <a:sym typeface="Lato Bold"/>
              </a:defRPr>
            </a:pPr>
            <a:r>
              <a:t>MAYOR DESPLIEGUE DE ENERGÍA EÓLICA</a:t>
            </a:r>
          </a:p>
        </p:txBody>
      </p:sp>
      <p:graphicFrame>
        <p:nvGraphicFramePr>
          <p:cNvPr id="441" name="Tabla 1-1-1"/>
          <p:cNvGraphicFramePr/>
          <p:nvPr>
            <p:extLst>
              <p:ext uri="{D42A27DB-BD31-4B8C-83A1-F6EECF244321}">
                <p14:modId xmlns:p14="http://schemas.microsoft.com/office/powerpoint/2010/main" val="1039735131"/>
              </p:ext>
            </p:extLst>
          </p:nvPr>
        </p:nvGraphicFramePr>
        <p:xfrm>
          <a:off x="2192231" y="8233566"/>
          <a:ext cx="8916509" cy="3203163"/>
        </p:xfrm>
        <a:graphic>
          <a:graphicData uri="http://schemas.openxmlformats.org/drawingml/2006/table">
            <a:tbl>
              <a:tblPr firstRow="1" firstCol="1">
                <a:tableStyleId>{4C3C2611-4C71-4FC5-86AE-919BDF0F9419}</a:tableStyleId>
              </a:tblPr>
              <a:tblGrid>
                <a:gridCol w="41564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963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636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66313">
                <a:tc>
                  <a:txBody>
                    <a:bodyPr/>
                    <a:lstStyle/>
                    <a:p>
                      <a:pPr indent="0" algn="l" defTabSz="914400">
                        <a:tabLst>
                          <a:tab pos="1663700" algn="l"/>
                        </a:tabLst>
                        <a:defRPr b="0"/>
                      </a:pPr>
                      <a:r>
                        <a:rPr sz="2300">
                          <a:solidFill>
                            <a:srgbClr val="FFFFFF"/>
                          </a:solidFill>
                          <a:latin typeface="Lato Bold"/>
                          <a:ea typeface="Lato Bold"/>
                          <a:cs typeface="Lato Bold"/>
                          <a:sym typeface="Lato Bold"/>
                        </a:rPr>
                        <a:t>Escenario 1</a:t>
                      </a:r>
                    </a:p>
                  </a:txBody>
                  <a:tcPr marL="50800" marR="50800" marT="50800" marB="50800" anchor="ctr" horzOverflow="overflow">
                    <a:lnL w="0">
                      <a:miter lim="400000"/>
                    </a:lnL>
                    <a:lnR w="38100">
                      <a:solidFill>
                        <a:srgbClr val="FFFFFF"/>
                      </a:solidFill>
                      <a:miter lim="400000"/>
                    </a:lnR>
                    <a:lnT w="0">
                      <a:miter lim="400000"/>
                    </a:lnT>
                    <a:lnB w="25400">
                      <a:solidFill>
                        <a:srgbClr val="D5D5D5"/>
                      </a:solidFill>
                      <a:miter lim="400000"/>
                    </a:lnB>
                    <a:solidFill>
                      <a:srgbClr val="B5C948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defTabSz="914400">
                        <a:tabLst>
                          <a:tab pos="1663700" algn="l"/>
                        </a:tabLst>
                        <a:defRPr b="0"/>
                      </a:pPr>
                      <a:r>
                        <a:rPr>
                          <a:solidFill>
                            <a:srgbClr val="929292"/>
                          </a:solidFill>
                          <a:latin typeface="Lato Regular"/>
                          <a:ea typeface="Lato Regular"/>
                          <a:cs typeface="Lato Regular"/>
                        </a:rPr>
                        <a:t>Potencia instalada (MW)</a:t>
                      </a:r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FFFFFF"/>
                      </a:solidFill>
                      <a:miter lim="400000"/>
                    </a:lnL>
                    <a:lnR w="38100">
                      <a:solidFill>
                        <a:srgbClr val="FFFFFF"/>
                      </a:solidFill>
                      <a:miter lim="400000"/>
                    </a:lnR>
                    <a:lnT w="0">
                      <a:miter lim="400000"/>
                    </a:lnT>
                    <a:lnB w="12700">
                      <a:solidFill>
                        <a:srgbClr val="D5D5D5"/>
                      </a:solidFill>
                      <a:miter lim="400000"/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defTabSz="914400">
                        <a:tabLst>
                          <a:tab pos="1663700" algn="l"/>
                        </a:tabLst>
                        <a:defRPr b="0"/>
                      </a:pPr>
                      <a:r>
                        <a:rPr dirty="0" err="1">
                          <a:solidFill>
                            <a:srgbClr val="929292"/>
                          </a:solidFill>
                          <a:latin typeface="Lato Regular"/>
                          <a:ea typeface="Lato Regular"/>
                          <a:cs typeface="Lato Regular"/>
                        </a:rPr>
                        <a:t>Generación</a:t>
                      </a:r>
                      <a:r>
                        <a:rPr dirty="0">
                          <a:solidFill>
                            <a:srgbClr val="929292"/>
                          </a:solidFill>
                          <a:latin typeface="Lato Regular"/>
                          <a:ea typeface="Lato Regular"/>
                          <a:cs typeface="Lato Regular"/>
                        </a:rPr>
                        <a:t> (</a:t>
                      </a:r>
                      <a:r>
                        <a:rPr lang="es-ES" dirty="0">
                          <a:solidFill>
                            <a:srgbClr val="929292"/>
                          </a:solidFill>
                          <a:latin typeface="Lato Regular"/>
                          <a:ea typeface="Lato Regular"/>
                          <a:cs typeface="Lato Regular"/>
                        </a:rPr>
                        <a:t>G</a:t>
                      </a:r>
                      <a:r>
                        <a:rPr dirty="0" err="1">
                          <a:solidFill>
                            <a:srgbClr val="929292"/>
                          </a:solidFill>
                          <a:latin typeface="Lato Regular"/>
                          <a:ea typeface="Lato Regular"/>
                          <a:cs typeface="Lato Regular"/>
                        </a:rPr>
                        <a:t>Wh</a:t>
                      </a:r>
                      <a:r>
                        <a:rPr dirty="0">
                          <a:solidFill>
                            <a:srgbClr val="929292"/>
                          </a:solidFill>
                          <a:latin typeface="Lato Regular"/>
                          <a:ea typeface="Lato Regular"/>
                          <a:cs typeface="Lato Regular"/>
                        </a:rPr>
                        <a:t>)</a:t>
                      </a:r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FFFFFF"/>
                      </a:solidFill>
                      <a:miter lim="400000"/>
                    </a:lnL>
                    <a:lnR w="38100">
                      <a:solidFill>
                        <a:srgbClr val="FFFFFF"/>
                      </a:solidFill>
                      <a:miter lim="400000"/>
                    </a:lnR>
                    <a:lnT w="0">
                      <a:miter lim="400000"/>
                    </a:lnT>
                    <a:lnB w="12700">
                      <a:solidFill>
                        <a:srgbClr val="D5D5D5"/>
                      </a:solidFill>
                      <a:miter lim="400000"/>
                    </a:lnB>
                    <a:solidFill>
                      <a:srgbClr val="EBEB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2450">
                <a:tc>
                  <a:txBody>
                    <a:bodyPr/>
                    <a:lstStyle/>
                    <a:p>
                      <a:pPr indent="0" algn="l" defTabSz="914400">
                        <a:tabLst>
                          <a:tab pos="1663700" algn="l"/>
                        </a:tabLst>
                        <a:defRPr b="0"/>
                      </a:pPr>
                      <a:r>
                        <a:rPr sz="2000">
                          <a:latin typeface="Lato Bold"/>
                          <a:ea typeface="Lato Bold"/>
                          <a:cs typeface="Lato Bold"/>
                          <a:sym typeface="Lato Bold"/>
                        </a:rPr>
                        <a:t>Fotovoltaica</a:t>
                      </a:r>
                    </a:p>
                  </a:txBody>
                  <a:tcPr marL="114300" marR="114300" marT="114300" marB="11430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25400">
                      <a:solidFill>
                        <a:srgbClr val="D5D5D5"/>
                      </a:solidFill>
                      <a:miter lim="400000"/>
                    </a:lnT>
                  </a:tcPr>
                </a:tc>
                <a:tc>
                  <a:txBody>
                    <a:bodyPr/>
                    <a:lstStyle/>
                    <a:p>
                      <a:pPr indent="0" algn="ctr" defTabSz="914400"/>
                      <a:r>
                        <a:rPr sz="2000">
                          <a:latin typeface="Lato Bold"/>
                          <a:ea typeface="Lato Bold"/>
                          <a:cs typeface="Lato Bold"/>
                          <a:sym typeface="Lato Bold"/>
                        </a:rPr>
                        <a:t>1428</a:t>
                      </a:r>
                    </a:p>
                  </a:txBody>
                  <a:tcPr marL="50800" marR="50800" marT="50800" marB="5080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12700">
                      <a:solidFill>
                        <a:srgbClr val="D5D5D5"/>
                      </a:solidFill>
                      <a:miter lim="400000"/>
                    </a:lnT>
                  </a:tcPr>
                </a:tc>
                <a:tc>
                  <a:txBody>
                    <a:bodyPr/>
                    <a:lstStyle/>
                    <a:p>
                      <a:pPr indent="0" algn="ctr" defTabSz="914400"/>
                      <a:r>
                        <a:rPr sz="2000">
                          <a:latin typeface="Lato Bold"/>
                          <a:ea typeface="Lato Bold"/>
                          <a:cs typeface="Lato Bold"/>
                          <a:sym typeface="Lato Bold"/>
                        </a:rPr>
                        <a:t>2429</a:t>
                      </a:r>
                    </a:p>
                  </a:txBody>
                  <a:tcPr marL="50800" marR="50800" marT="50800" marB="5080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12700">
                      <a:solidFill>
                        <a:srgbClr val="D5D5D5"/>
                      </a:solidFill>
                      <a:miter lim="400000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6100">
                <a:tc>
                  <a:txBody>
                    <a:bodyPr/>
                    <a:lstStyle/>
                    <a:p>
                      <a:pPr indent="0" algn="l" defTabSz="914400">
                        <a:tabLst>
                          <a:tab pos="1663700" algn="l"/>
                        </a:tabLst>
                        <a:defRPr b="0"/>
                      </a:pPr>
                      <a:r>
                        <a:rPr sz="2000">
                          <a:latin typeface="Lato Bold"/>
                          <a:ea typeface="Lato Bold"/>
                          <a:cs typeface="Lato Bold"/>
                          <a:sym typeface="Lato Bold"/>
                        </a:rPr>
                        <a:t>Eólica total</a:t>
                      </a:r>
                    </a:p>
                  </a:txBody>
                  <a:tcPr marL="114300" marR="114300" marT="114300" marB="114300" anchor="ctr" horzOverflow="overflow">
                    <a:lnL w="0">
                      <a:miter lim="400000"/>
                    </a:lnL>
                    <a:lnR w="0">
                      <a:miter lim="400000"/>
                    </a:lnR>
                  </a:tcPr>
                </a:tc>
                <a:tc>
                  <a:txBody>
                    <a:bodyPr/>
                    <a:lstStyle/>
                    <a:p>
                      <a:pPr indent="0" algn="ctr" defTabSz="914400"/>
                      <a:r>
                        <a:rPr sz="2000">
                          <a:latin typeface="Lato Bold"/>
                          <a:ea typeface="Lato Bold"/>
                          <a:cs typeface="Lato Bold"/>
                          <a:sym typeface="Lato Bold"/>
                        </a:rPr>
                        <a:t>1433</a:t>
                      </a:r>
                    </a:p>
                  </a:txBody>
                  <a:tcPr marL="50800" marR="50800" marT="50800" marB="50800" anchor="ctr" horzOverflow="overflow">
                    <a:lnL w="0">
                      <a:miter lim="400000"/>
                    </a:lnL>
                    <a:lnR w="0">
                      <a:miter lim="400000"/>
                    </a:lnR>
                  </a:tcPr>
                </a:tc>
                <a:tc>
                  <a:txBody>
                    <a:bodyPr/>
                    <a:lstStyle/>
                    <a:p>
                      <a:pPr indent="0" algn="ctr" defTabSz="914400"/>
                      <a:r>
                        <a:rPr sz="2000">
                          <a:latin typeface="Lato Bold"/>
                          <a:ea typeface="Lato Bold"/>
                          <a:cs typeface="Lato Bold"/>
                          <a:sym typeface="Lato Bold"/>
                        </a:rPr>
                        <a:t>5709</a:t>
                      </a:r>
                    </a:p>
                  </a:txBody>
                  <a:tcPr marL="50800" marR="50800" marT="50800" marB="50800" anchor="ctr" horzOverflow="overflow">
                    <a:lnL w="0">
                      <a:miter lim="400000"/>
                    </a:lnL>
                    <a:lnR w="0">
                      <a:miter lim="400000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6100">
                <a:tc>
                  <a:txBody>
                    <a:bodyPr/>
                    <a:lstStyle/>
                    <a:p>
                      <a:pPr indent="0" algn="l" defTabSz="914400">
                        <a:tabLst>
                          <a:tab pos="1663700" algn="l"/>
                        </a:tabLst>
                        <a:defRPr b="0"/>
                      </a:pPr>
                      <a:r>
                        <a:rPr sz="2000">
                          <a:latin typeface="Lato Regular"/>
                          <a:ea typeface="Lato Regular"/>
                          <a:cs typeface="Lato Regular"/>
                        </a:rPr>
                        <a:t>      Eólica onshore</a:t>
                      </a:r>
                    </a:p>
                  </a:txBody>
                  <a:tcPr marL="114300" marR="114300" marT="114300" marB="114300" anchor="ctr" horzOverflow="overflow">
                    <a:lnL w="0">
                      <a:miter lim="400000"/>
                    </a:lnL>
                    <a:lnR w="0">
                      <a:miter lim="400000"/>
                    </a:lnR>
                  </a:tcPr>
                </a:tc>
                <a:tc>
                  <a:txBody>
                    <a:bodyPr/>
                    <a:lstStyle/>
                    <a:p>
                      <a:pPr indent="0" algn="ctr" defTabSz="914400"/>
                      <a:r>
                        <a:rPr sz="2000">
                          <a:latin typeface="Lato Regular"/>
                          <a:ea typeface="Lato Regular"/>
                          <a:cs typeface="Lato Regular"/>
                        </a:rPr>
                        <a:t>858</a:t>
                      </a:r>
                    </a:p>
                  </a:txBody>
                  <a:tcPr marL="50800" marR="50800" marT="50800" marB="50800" anchor="ctr" horzOverflow="overflow">
                    <a:lnL w="0">
                      <a:miter lim="400000"/>
                    </a:lnL>
                    <a:lnR w="0">
                      <a:miter lim="400000"/>
                    </a:lnR>
                  </a:tcPr>
                </a:tc>
                <a:tc>
                  <a:txBody>
                    <a:bodyPr/>
                    <a:lstStyle/>
                    <a:p>
                      <a:pPr indent="0" algn="ctr" defTabSz="914400"/>
                      <a:r>
                        <a:rPr sz="2000">
                          <a:latin typeface="Lato Regular"/>
                          <a:ea typeface="Lato Regular"/>
                          <a:cs typeface="Lato Regular"/>
                        </a:rPr>
                        <a:t>3127</a:t>
                      </a:r>
                    </a:p>
                  </a:txBody>
                  <a:tcPr marL="50800" marR="50800" marT="50800" marB="50800" anchor="ctr" horzOverflow="overflow">
                    <a:lnL w="0">
                      <a:miter lim="400000"/>
                    </a:lnL>
                    <a:lnR w="0">
                      <a:miter lim="400000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6100">
                <a:tc>
                  <a:txBody>
                    <a:bodyPr/>
                    <a:lstStyle/>
                    <a:p>
                      <a:pPr indent="0" algn="l" defTabSz="914400">
                        <a:tabLst>
                          <a:tab pos="1663700" algn="l"/>
                        </a:tabLst>
                        <a:defRPr b="0"/>
                      </a:pPr>
                      <a:r>
                        <a:rPr sz="2000">
                          <a:latin typeface="Lato Regular"/>
                          <a:ea typeface="Lato Regular"/>
                          <a:cs typeface="Lato Regular"/>
                        </a:rPr>
                        <a:t>      Eólica offshore</a:t>
                      </a:r>
                    </a:p>
                  </a:txBody>
                  <a:tcPr marL="114300" marR="114300" marT="114300" marB="114300" anchor="ctr" horzOverflow="overflow">
                    <a:lnL w="0">
                      <a:miter lim="400000"/>
                    </a:lnL>
                    <a:lnR w="0">
                      <a:miter lim="400000"/>
                    </a:lnR>
                  </a:tcPr>
                </a:tc>
                <a:tc>
                  <a:txBody>
                    <a:bodyPr/>
                    <a:lstStyle/>
                    <a:p>
                      <a:pPr indent="0" algn="ctr" defTabSz="914400"/>
                      <a:r>
                        <a:rPr sz="2000">
                          <a:latin typeface="Lato Regular"/>
                          <a:ea typeface="Lato Regular"/>
                          <a:cs typeface="Lato Regular"/>
                        </a:rPr>
                        <a:t>575</a:t>
                      </a:r>
                    </a:p>
                  </a:txBody>
                  <a:tcPr marL="50800" marR="50800" marT="50800" marB="50800" anchor="ctr" horzOverflow="overflow">
                    <a:lnL w="0">
                      <a:miter lim="400000"/>
                    </a:lnL>
                    <a:lnR w="0">
                      <a:miter lim="400000"/>
                    </a:lnR>
                  </a:tcPr>
                </a:tc>
                <a:tc>
                  <a:txBody>
                    <a:bodyPr/>
                    <a:lstStyle/>
                    <a:p>
                      <a:pPr indent="0" algn="ctr" defTabSz="914400"/>
                      <a:r>
                        <a:rPr lang="es-ES" sz="2000">
                          <a:latin typeface="Lato Regular"/>
                          <a:ea typeface="Lato Regular"/>
                          <a:cs typeface="Lato Regular"/>
                        </a:rPr>
                        <a:t>2582</a:t>
                      </a:r>
                      <a:endParaRPr sz="2000" dirty="0">
                        <a:latin typeface="Lato Regular"/>
                        <a:ea typeface="Lato Regular"/>
                        <a:cs typeface="Lato Regular"/>
                      </a:endParaRPr>
                    </a:p>
                  </a:txBody>
                  <a:tcPr marL="50800" marR="50800" marT="50800" marB="50800" anchor="ctr" horzOverflow="overflow">
                    <a:lnL w="0">
                      <a:miter lim="400000"/>
                    </a:lnL>
                    <a:lnR w="0">
                      <a:miter lim="400000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46100">
                <a:tc>
                  <a:txBody>
                    <a:bodyPr/>
                    <a:lstStyle/>
                    <a:p>
                      <a:pPr indent="0" algn="l" defTabSz="914400">
                        <a:tabLst>
                          <a:tab pos="1663700" algn="l"/>
                        </a:tabLst>
                        <a:defRPr b="0"/>
                      </a:pPr>
                      <a:r>
                        <a:rPr sz="2000">
                          <a:latin typeface="Lato Bold"/>
                          <a:ea typeface="Lato Bold"/>
                          <a:cs typeface="Lato Bold"/>
                          <a:sym typeface="Lato Bold"/>
                        </a:rPr>
                        <a:t>Renovable total</a:t>
                      </a:r>
                    </a:p>
                  </a:txBody>
                  <a:tcPr marL="114300" marR="114300" marT="114300" marB="11430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defTabSz="914400"/>
                      <a:r>
                        <a:rPr sz="2000">
                          <a:latin typeface="Lato Bold"/>
                          <a:ea typeface="Lato Bold"/>
                          <a:cs typeface="Lato Bold"/>
                          <a:sym typeface="Lato Bold"/>
                        </a:rPr>
                        <a:t>2861</a:t>
                      </a:r>
                    </a:p>
                  </a:txBody>
                  <a:tcPr marL="50800" marR="50800" marT="50800" marB="5080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defTabSz="914400"/>
                      <a:r>
                        <a:rPr sz="2000" dirty="0">
                          <a:latin typeface="Lato Bold"/>
                          <a:ea typeface="Lato Bold"/>
                          <a:cs typeface="Lato Bold"/>
                          <a:sym typeface="Lato Bold"/>
                        </a:rPr>
                        <a:t>8138</a:t>
                      </a:r>
                    </a:p>
                  </a:txBody>
                  <a:tcPr marL="50800" marR="50800" marT="50800" marB="5080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solidFill>
                      <a:srgbClr val="EBEB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442" name="Tabla 1-1-1-1"/>
          <p:cNvGraphicFramePr/>
          <p:nvPr>
            <p:extLst>
              <p:ext uri="{D42A27DB-BD31-4B8C-83A1-F6EECF244321}">
                <p14:modId xmlns:p14="http://schemas.microsoft.com/office/powerpoint/2010/main" val="769957488"/>
              </p:ext>
            </p:extLst>
          </p:nvPr>
        </p:nvGraphicFramePr>
        <p:xfrm>
          <a:off x="13258164" y="8236741"/>
          <a:ext cx="8916509" cy="3203163"/>
        </p:xfrm>
        <a:graphic>
          <a:graphicData uri="http://schemas.openxmlformats.org/drawingml/2006/table">
            <a:tbl>
              <a:tblPr firstRow="1" firstCol="1">
                <a:tableStyleId>{4C3C2611-4C71-4FC5-86AE-919BDF0F9419}</a:tableStyleId>
              </a:tblPr>
              <a:tblGrid>
                <a:gridCol w="41564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963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636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66313">
                <a:tc>
                  <a:txBody>
                    <a:bodyPr/>
                    <a:lstStyle/>
                    <a:p>
                      <a:pPr indent="0" algn="l" defTabSz="914400">
                        <a:tabLst>
                          <a:tab pos="1663700" algn="l"/>
                        </a:tabLst>
                        <a:defRPr b="0"/>
                      </a:pPr>
                      <a:r>
                        <a:rPr sz="2300">
                          <a:solidFill>
                            <a:srgbClr val="FFFFFF"/>
                          </a:solidFill>
                          <a:latin typeface="Lato Bold"/>
                          <a:ea typeface="Lato Bold"/>
                          <a:cs typeface="Lato Bold"/>
                          <a:sym typeface="Lato Bold"/>
                        </a:rPr>
                        <a:t>Escenario 2</a:t>
                      </a:r>
                    </a:p>
                  </a:txBody>
                  <a:tcPr marL="50800" marR="50800" marT="50800" marB="50800" anchor="ctr" horzOverflow="overflow">
                    <a:lnL w="0">
                      <a:miter lim="400000"/>
                    </a:lnL>
                    <a:lnR w="38100">
                      <a:solidFill>
                        <a:srgbClr val="FFFFFF"/>
                      </a:solidFill>
                      <a:miter lim="400000"/>
                    </a:lnR>
                    <a:lnT w="0">
                      <a:miter lim="400000"/>
                    </a:lnT>
                    <a:lnB w="25400">
                      <a:solidFill>
                        <a:srgbClr val="D5D5D5"/>
                      </a:solidFill>
                      <a:miter lim="400000"/>
                    </a:lnB>
                    <a:solidFill>
                      <a:srgbClr val="ECD347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defTabSz="914400">
                        <a:tabLst>
                          <a:tab pos="1663700" algn="l"/>
                        </a:tabLst>
                        <a:defRPr b="0"/>
                      </a:pPr>
                      <a:r>
                        <a:rPr>
                          <a:solidFill>
                            <a:srgbClr val="929292"/>
                          </a:solidFill>
                          <a:latin typeface="Lato Regular"/>
                          <a:ea typeface="Lato Regular"/>
                          <a:cs typeface="Lato Regular"/>
                        </a:rPr>
                        <a:t>Potencia instalada (MW)</a:t>
                      </a:r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FFFFFF"/>
                      </a:solidFill>
                      <a:miter lim="400000"/>
                    </a:lnL>
                    <a:lnR w="38100">
                      <a:solidFill>
                        <a:srgbClr val="FFFFFF"/>
                      </a:solidFill>
                      <a:miter lim="400000"/>
                    </a:lnR>
                    <a:lnT w="0">
                      <a:miter lim="400000"/>
                    </a:lnT>
                    <a:lnB w="12700">
                      <a:solidFill>
                        <a:srgbClr val="D5D5D5"/>
                      </a:solidFill>
                      <a:miter lim="400000"/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defTabSz="914400">
                        <a:tabLst>
                          <a:tab pos="1663700" algn="l"/>
                        </a:tabLst>
                        <a:defRPr b="0"/>
                      </a:pPr>
                      <a:r>
                        <a:rPr dirty="0" err="1">
                          <a:solidFill>
                            <a:srgbClr val="929292"/>
                          </a:solidFill>
                          <a:latin typeface="Lato Regular"/>
                          <a:ea typeface="Lato Regular"/>
                          <a:cs typeface="Lato Regular"/>
                        </a:rPr>
                        <a:t>Generación</a:t>
                      </a:r>
                      <a:r>
                        <a:rPr dirty="0">
                          <a:solidFill>
                            <a:srgbClr val="929292"/>
                          </a:solidFill>
                          <a:latin typeface="Lato Regular"/>
                          <a:ea typeface="Lato Regular"/>
                          <a:cs typeface="Lato Regular"/>
                        </a:rPr>
                        <a:t> (</a:t>
                      </a:r>
                      <a:r>
                        <a:rPr lang="es-ES" dirty="0">
                          <a:solidFill>
                            <a:srgbClr val="929292"/>
                          </a:solidFill>
                          <a:latin typeface="Lato Regular"/>
                          <a:ea typeface="Lato Regular"/>
                          <a:cs typeface="Lato Regular"/>
                        </a:rPr>
                        <a:t>G</a:t>
                      </a:r>
                      <a:r>
                        <a:rPr dirty="0" err="1">
                          <a:solidFill>
                            <a:srgbClr val="929292"/>
                          </a:solidFill>
                          <a:latin typeface="Lato Regular"/>
                          <a:ea typeface="Lato Regular"/>
                          <a:cs typeface="Lato Regular"/>
                        </a:rPr>
                        <a:t>Wh</a:t>
                      </a:r>
                      <a:r>
                        <a:rPr dirty="0">
                          <a:solidFill>
                            <a:srgbClr val="929292"/>
                          </a:solidFill>
                          <a:latin typeface="Lato Regular"/>
                          <a:ea typeface="Lato Regular"/>
                          <a:cs typeface="Lato Regular"/>
                        </a:rPr>
                        <a:t>)</a:t>
                      </a:r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FFFFFF"/>
                      </a:solidFill>
                      <a:miter lim="400000"/>
                    </a:lnL>
                    <a:lnR w="38100">
                      <a:solidFill>
                        <a:srgbClr val="FFFFFF"/>
                      </a:solidFill>
                      <a:miter lim="400000"/>
                    </a:lnR>
                    <a:lnT w="0">
                      <a:miter lim="400000"/>
                    </a:lnT>
                    <a:lnB w="12700">
                      <a:solidFill>
                        <a:srgbClr val="D5D5D5"/>
                      </a:solidFill>
                      <a:miter lim="400000"/>
                    </a:lnB>
                    <a:solidFill>
                      <a:srgbClr val="EBEB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2450">
                <a:tc>
                  <a:txBody>
                    <a:bodyPr/>
                    <a:lstStyle/>
                    <a:p>
                      <a:pPr indent="0" algn="l" defTabSz="914400">
                        <a:tabLst>
                          <a:tab pos="1663700" algn="l"/>
                        </a:tabLst>
                        <a:defRPr b="0"/>
                      </a:pPr>
                      <a:r>
                        <a:rPr sz="2000">
                          <a:latin typeface="Lato Bold"/>
                          <a:ea typeface="Lato Bold"/>
                          <a:cs typeface="Lato Bold"/>
                          <a:sym typeface="Lato Bold"/>
                        </a:rPr>
                        <a:t>Fotovoltaica</a:t>
                      </a:r>
                    </a:p>
                  </a:txBody>
                  <a:tcPr marL="114300" marR="114300" marT="114300" marB="11430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25400">
                      <a:solidFill>
                        <a:srgbClr val="D5D5D5"/>
                      </a:solidFill>
                      <a:miter lim="400000"/>
                    </a:lnT>
                  </a:tcPr>
                </a:tc>
                <a:tc>
                  <a:txBody>
                    <a:bodyPr/>
                    <a:lstStyle/>
                    <a:p>
                      <a:pPr indent="0" algn="ctr" defTabSz="914400"/>
                      <a:r>
                        <a:rPr sz="2000">
                          <a:latin typeface="Lato Bold"/>
                          <a:ea typeface="Lato Bold"/>
                          <a:cs typeface="Lato Bold"/>
                          <a:sym typeface="Lato Bold"/>
                        </a:rPr>
                        <a:t>2143</a:t>
                      </a:r>
                    </a:p>
                  </a:txBody>
                  <a:tcPr marL="50800" marR="50800" marT="50800" marB="5080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12700">
                      <a:solidFill>
                        <a:srgbClr val="D5D5D5"/>
                      </a:solidFill>
                      <a:miter lim="400000"/>
                    </a:lnT>
                  </a:tcPr>
                </a:tc>
                <a:tc>
                  <a:txBody>
                    <a:bodyPr/>
                    <a:lstStyle/>
                    <a:p>
                      <a:pPr indent="0" algn="ctr" defTabSz="914400"/>
                      <a:r>
                        <a:rPr sz="2000">
                          <a:latin typeface="Lato Bold"/>
                          <a:ea typeface="Lato Bold"/>
                          <a:cs typeface="Lato Bold"/>
                          <a:sym typeface="Lato Bold"/>
                        </a:rPr>
                        <a:t>3636</a:t>
                      </a:r>
                    </a:p>
                  </a:txBody>
                  <a:tcPr marL="50800" marR="50800" marT="50800" marB="5080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12700">
                      <a:solidFill>
                        <a:srgbClr val="D5D5D5"/>
                      </a:solidFill>
                      <a:miter lim="400000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6100">
                <a:tc>
                  <a:txBody>
                    <a:bodyPr/>
                    <a:lstStyle/>
                    <a:p>
                      <a:pPr indent="0" algn="l" defTabSz="914400">
                        <a:tabLst>
                          <a:tab pos="1663700" algn="l"/>
                        </a:tabLst>
                        <a:defRPr b="0"/>
                      </a:pPr>
                      <a:r>
                        <a:rPr sz="2000">
                          <a:latin typeface="Lato Bold"/>
                          <a:ea typeface="Lato Bold"/>
                          <a:cs typeface="Lato Bold"/>
                          <a:sym typeface="Lato Bold"/>
                        </a:rPr>
                        <a:t>Eólica total</a:t>
                      </a:r>
                    </a:p>
                  </a:txBody>
                  <a:tcPr marL="114300" marR="114300" marT="114300" marB="114300" anchor="ctr" horzOverflow="overflow">
                    <a:lnL w="0">
                      <a:miter lim="400000"/>
                    </a:lnL>
                    <a:lnR w="0">
                      <a:miter lim="400000"/>
                    </a:lnR>
                  </a:tcPr>
                </a:tc>
                <a:tc>
                  <a:txBody>
                    <a:bodyPr/>
                    <a:lstStyle/>
                    <a:p>
                      <a:pPr indent="0" algn="ctr" defTabSz="914400"/>
                      <a:r>
                        <a:rPr sz="2000">
                          <a:latin typeface="Lato Bold"/>
                          <a:ea typeface="Lato Bold"/>
                          <a:cs typeface="Lato Bold"/>
                          <a:sym typeface="Lato Bold"/>
                        </a:rPr>
                        <a:t>1145</a:t>
                      </a:r>
                    </a:p>
                  </a:txBody>
                  <a:tcPr marL="50800" marR="50800" marT="50800" marB="50800" anchor="ctr" horzOverflow="overflow">
                    <a:lnL w="0">
                      <a:miter lim="400000"/>
                    </a:lnL>
                    <a:lnR w="0">
                      <a:miter lim="400000"/>
                    </a:lnR>
                  </a:tcPr>
                </a:tc>
                <a:tc>
                  <a:txBody>
                    <a:bodyPr/>
                    <a:lstStyle/>
                    <a:p>
                      <a:pPr indent="0" algn="ctr" defTabSz="914400"/>
                      <a:r>
                        <a:rPr lang="es-ES" sz="2000" dirty="0">
                          <a:latin typeface="Lato Bold"/>
                          <a:ea typeface="Lato Bold"/>
                          <a:cs typeface="Lato Bold"/>
                          <a:sym typeface="Lato Bold"/>
                        </a:rPr>
                        <a:t>4659</a:t>
                      </a:r>
                      <a:endParaRPr sz="2000" dirty="0">
                        <a:latin typeface="Lato Bold"/>
                        <a:ea typeface="Lato Bold"/>
                        <a:cs typeface="Lato Bold"/>
                        <a:sym typeface="Lato Bold"/>
                      </a:endParaRPr>
                    </a:p>
                  </a:txBody>
                  <a:tcPr marL="50800" marR="50800" marT="50800" marB="50800" anchor="ctr" horzOverflow="overflow">
                    <a:lnL w="0">
                      <a:miter lim="400000"/>
                    </a:lnL>
                    <a:lnR w="0">
                      <a:miter lim="400000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6100">
                <a:tc>
                  <a:txBody>
                    <a:bodyPr/>
                    <a:lstStyle/>
                    <a:p>
                      <a:pPr indent="0" algn="l" defTabSz="914400">
                        <a:tabLst>
                          <a:tab pos="1663700" algn="l"/>
                        </a:tabLst>
                        <a:defRPr b="0"/>
                      </a:pPr>
                      <a:r>
                        <a:rPr sz="2000">
                          <a:latin typeface="Lato Regular"/>
                          <a:ea typeface="Lato Regular"/>
                          <a:cs typeface="Lato Regular"/>
                        </a:rPr>
                        <a:t>      Eólica onshore</a:t>
                      </a:r>
                    </a:p>
                  </a:txBody>
                  <a:tcPr marL="114300" marR="114300" marT="114300" marB="114300" anchor="ctr" horzOverflow="overflow">
                    <a:lnL w="0">
                      <a:miter lim="400000"/>
                    </a:lnL>
                    <a:lnR w="0">
                      <a:miter lim="400000"/>
                    </a:lnR>
                  </a:tcPr>
                </a:tc>
                <a:tc>
                  <a:txBody>
                    <a:bodyPr/>
                    <a:lstStyle/>
                    <a:p>
                      <a:pPr indent="0" algn="ctr" defTabSz="914400"/>
                      <a:r>
                        <a:rPr sz="2000">
                          <a:latin typeface="Lato Regular"/>
                          <a:ea typeface="Lato Regular"/>
                          <a:cs typeface="Lato Regular"/>
                        </a:rPr>
                        <a:t>570</a:t>
                      </a:r>
                    </a:p>
                  </a:txBody>
                  <a:tcPr marL="50800" marR="50800" marT="50800" marB="50800" anchor="ctr" horzOverflow="overflow">
                    <a:lnL w="0">
                      <a:miter lim="400000"/>
                    </a:lnL>
                    <a:lnR w="0">
                      <a:miter lim="400000"/>
                    </a:lnR>
                  </a:tcPr>
                </a:tc>
                <a:tc>
                  <a:txBody>
                    <a:bodyPr/>
                    <a:lstStyle/>
                    <a:p>
                      <a:pPr indent="0" algn="ctr" defTabSz="914400"/>
                      <a:r>
                        <a:rPr sz="2000">
                          <a:latin typeface="Lato Regular"/>
                          <a:ea typeface="Lato Regular"/>
                          <a:cs typeface="Lato Regular"/>
                        </a:rPr>
                        <a:t>2077</a:t>
                      </a:r>
                    </a:p>
                  </a:txBody>
                  <a:tcPr marL="50800" marR="50800" marT="50800" marB="50800" anchor="ctr" horzOverflow="overflow">
                    <a:lnL w="0">
                      <a:miter lim="400000"/>
                    </a:lnL>
                    <a:lnR w="0">
                      <a:miter lim="400000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6100">
                <a:tc>
                  <a:txBody>
                    <a:bodyPr/>
                    <a:lstStyle/>
                    <a:p>
                      <a:pPr indent="0" algn="l" defTabSz="914400">
                        <a:tabLst>
                          <a:tab pos="1663700" algn="l"/>
                        </a:tabLst>
                        <a:defRPr b="0"/>
                      </a:pPr>
                      <a:r>
                        <a:rPr sz="2000">
                          <a:latin typeface="Lato Regular"/>
                          <a:ea typeface="Lato Regular"/>
                          <a:cs typeface="Lato Regular"/>
                        </a:rPr>
                        <a:t>      Eólica offshore</a:t>
                      </a:r>
                    </a:p>
                  </a:txBody>
                  <a:tcPr marL="114300" marR="114300" marT="114300" marB="114300" anchor="ctr" horzOverflow="overflow">
                    <a:lnL w="0">
                      <a:miter lim="400000"/>
                    </a:lnL>
                    <a:lnR w="0">
                      <a:miter lim="400000"/>
                    </a:lnR>
                  </a:tcPr>
                </a:tc>
                <a:tc>
                  <a:txBody>
                    <a:bodyPr/>
                    <a:lstStyle/>
                    <a:p>
                      <a:pPr indent="0" algn="ctr" defTabSz="914400"/>
                      <a:r>
                        <a:rPr sz="2000">
                          <a:latin typeface="Lato Regular"/>
                          <a:ea typeface="Lato Regular"/>
                          <a:cs typeface="Lato Regular"/>
                        </a:rPr>
                        <a:t>575</a:t>
                      </a:r>
                    </a:p>
                  </a:txBody>
                  <a:tcPr marL="50800" marR="50800" marT="50800" marB="50800" anchor="ctr" horzOverflow="overflow">
                    <a:lnL w="0">
                      <a:miter lim="400000"/>
                    </a:lnL>
                    <a:lnR w="0">
                      <a:miter lim="400000"/>
                    </a:lnR>
                  </a:tcPr>
                </a:tc>
                <a:tc>
                  <a:txBody>
                    <a:bodyPr/>
                    <a:lstStyle/>
                    <a:p>
                      <a:pPr indent="0" algn="ctr" defTabSz="914400"/>
                      <a:r>
                        <a:rPr sz="2000">
                          <a:latin typeface="Lato Regular"/>
                          <a:ea typeface="Lato Regular"/>
                          <a:cs typeface="Lato Regular"/>
                        </a:rPr>
                        <a:t>2582</a:t>
                      </a:r>
                    </a:p>
                  </a:txBody>
                  <a:tcPr marL="50800" marR="50800" marT="50800" marB="50800" anchor="ctr" horzOverflow="overflow">
                    <a:lnL w="0">
                      <a:miter lim="400000"/>
                    </a:lnL>
                    <a:lnR w="0">
                      <a:miter lim="400000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46100">
                <a:tc>
                  <a:txBody>
                    <a:bodyPr/>
                    <a:lstStyle/>
                    <a:p>
                      <a:pPr indent="0" algn="l" defTabSz="914400">
                        <a:tabLst>
                          <a:tab pos="1663700" algn="l"/>
                        </a:tabLst>
                        <a:defRPr b="0"/>
                      </a:pPr>
                      <a:r>
                        <a:rPr sz="2000">
                          <a:latin typeface="Lato Bold"/>
                          <a:ea typeface="Lato Bold"/>
                          <a:cs typeface="Lato Bold"/>
                          <a:sym typeface="Lato Bold"/>
                        </a:rPr>
                        <a:t>Renovable total</a:t>
                      </a:r>
                    </a:p>
                  </a:txBody>
                  <a:tcPr marL="114300" marR="114300" marT="114300" marB="11430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defTabSz="914400"/>
                      <a:r>
                        <a:rPr sz="2000">
                          <a:latin typeface="Lato Bold"/>
                          <a:ea typeface="Lato Bold"/>
                          <a:cs typeface="Lato Bold"/>
                          <a:sym typeface="Lato Bold"/>
                        </a:rPr>
                        <a:t>3288</a:t>
                      </a:r>
                    </a:p>
                  </a:txBody>
                  <a:tcPr marL="50800" marR="50800" marT="50800" marB="5080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defTabSz="914400"/>
                      <a:r>
                        <a:rPr sz="2000" dirty="0">
                          <a:latin typeface="Lato Bold"/>
                          <a:ea typeface="Lato Bold"/>
                          <a:cs typeface="Lato Bold"/>
                          <a:sym typeface="Lato Bold"/>
                        </a:rPr>
                        <a:t>8295</a:t>
                      </a:r>
                    </a:p>
                  </a:txBody>
                  <a:tcPr marL="50800" marR="50800" marT="50800" marB="5080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solidFill>
                      <a:srgbClr val="EBEB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Rectángulo"/>
          <p:cNvSpPr/>
          <p:nvPr/>
        </p:nvSpPr>
        <p:spPr>
          <a:xfrm>
            <a:off x="-10072" y="3614114"/>
            <a:ext cx="24530766" cy="9195964"/>
          </a:xfrm>
          <a:prstGeom prst="rect">
            <a:avLst/>
          </a:prstGeom>
          <a:solidFill>
            <a:srgbClr val="B5C948">
              <a:alpha val="15000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445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21</a:t>
            </a:fld>
            <a:endParaRPr/>
          </a:p>
        </p:txBody>
      </p:sp>
      <p:sp>
        <p:nvSpPr>
          <p:cNvPr id="446" name="EXPLORAR- PARTE I.II. HACIA LA TRANSICIÓN EN LA ISLA DE GRAN CANARIA"/>
          <p:cNvSpPr txBox="1"/>
          <p:nvPr/>
        </p:nvSpPr>
        <p:spPr>
          <a:xfrm>
            <a:off x="8677418" y="732131"/>
            <a:ext cx="12330685" cy="55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r">
              <a:lnSpc>
                <a:spcPct val="80000"/>
              </a:lnSpc>
              <a:defRPr sz="3000" i="1" spc="-59">
                <a:solidFill>
                  <a:srgbClr val="D5D5D5"/>
                </a:solidFill>
                <a:latin typeface="Lato Bold"/>
                <a:ea typeface="Lato Bold"/>
                <a:cs typeface="Lato Bold"/>
                <a:sym typeface="Lato Bold"/>
              </a:defRPr>
            </a:lvl1pPr>
          </a:lstStyle>
          <a:p>
            <a:r>
              <a:t>EXPLORAR- PARTE I.II. HACIA LA TRANSICIÓN EN LA ISLA DE GRAN CANARIA</a:t>
            </a:r>
          </a:p>
        </p:txBody>
      </p:sp>
      <p:sp>
        <p:nvSpPr>
          <p:cNvPr id="447" name="Escenarios a 2040  |  Escenario 1"/>
          <p:cNvSpPr txBox="1"/>
          <p:nvPr/>
        </p:nvSpPr>
        <p:spPr>
          <a:xfrm>
            <a:off x="1807941" y="1948543"/>
            <a:ext cx="20768102" cy="1473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>
              <a:lnSpc>
                <a:spcPct val="90000"/>
              </a:lnSpc>
              <a:defRPr sz="9000" spc="-180">
                <a:solidFill>
                  <a:srgbClr val="1C4886"/>
                </a:solidFill>
                <a:latin typeface="+mn-lt"/>
                <a:ea typeface="+mn-ea"/>
                <a:cs typeface="+mn-cs"/>
                <a:sym typeface="Lato Black"/>
              </a:defRPr>
            </a:pPr>
            <a:r>
              <a:t>Escenarios a 2040</a:t>
            </a:r>
            <a:r>
              <a:rPr>
                <a:solidFill>
                  <a:srgbClr val="D5D5D5"/>
                </a:solidFill>
                <a:latin typeface="Lato Regular"/>
                <a:ea typeface="Lato Regular"/>
                <a:cs typeface="Lato Regular"/>
                <a:sym typeface="Lato Regular"/>
              </a:rPr>
              <a:t>  |  </a:t>
            </a:r>
            <a:r>
              <a:rPr>
                <a:solidFill>
                  <a:srgbClr val="B5C948"/>
                </a:solidFill>
              </a:rPr>
              <a:t>Escenario 1</a:t>
            </a:r>
          </a:p>
        </p:txBody>
      </p:sp>
      <p:pic>
        <p:nvPicPr>
          <p:cNvPr id="448" name="Imagen" descr="Image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9399" y="4485754"/>
            <a:ext cx="13665201" cy="3546857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449" name="Tabla 1-1-1"/>
          <p:cNvGraphicFramePr/>
          <p:nvPr/>
        </p:nvGraphicFramePr>
        <p:xfrm>
          <a:off x="5495662" y="8605555"/>
          <a:ext cx="13462000" cy="3117847"/>
        </p:xfrm>
        <a:graphic>
          <a:graphicData uri="http://schemas.openxmlformats.org/drawingml/2006/table">
            <a:tbl>
              <a:tblPr firstRow="1" firstCol="1">
                <a:tableStyleId>{4C3C2611-4C71-4FC5-86AE-919BDF0F9419}</a:tableStyleId>
              </a:tblPr>
              <a:tblGrid>
                <a:gridCol w="2692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92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92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92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692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908410">
                <a:tc gridSpan="2">
                  <a:txBody>
                    <a:bodyPr/>
                    <a:lstStyle/>
                    <a:p>
                      <a:pPr indent="0" algn="ctr" defTabSz="914400">
                        <a:tabLst>
                          <a:tab pos="1663700" algn="l"/>
                        </a:tabLst>
                        <a:defRPr b="0"/>
                      </a:pPr>
                      <a:r>
                        <a:rPr sz="2100">
                          <a:solidFill>
                            <a:srgbClr val="FFFFFF"/>
                          </a:solidFill>
                          <a:latin typeface="Lato Bold"/>
                          <a:ea typeface="Lato Bold"/>
                          <a:cs typeface="Lato Bold"/>
                          <a:sym typeface="Lato Bold"/>
                        </a:rPr>
                        <a:t>ANTES DE IMPLEMENTAR SISTEMAS DE ALMACENAMIENTO</a:t>
                      </a:r>
                    </a:p>
                  </a:txBody>
                  <a:tcPr marL="50800" marR="50800" marT="50800" marB="50800" anchor="ctr" horzOverflow="overflow">
                    <a:lnL w="0">
                      <a:miter lim="400000"/>
                    </a:lnL>
                    <a:lnR w="38100">
                      <a:solidFill>
                        <a:srgbClr val="FFFFFF"/>
                      </a:solidFill>
                      <a:miter lim="400000"/>
                    </a:lnR>
                    <a:lnT w="0">
                      <a:miter lim="400000"/>
                    </a:lnT>
                    <a:lnB w="25400">
                      <a:solidFill>
                        <a:srgbClr val="D5D5D5"/>
                      </a:solidFill>
                      <a:miter lim="400000"/>
                    </a:lnB>
                    <a:solidFill>
                      <a:srgbClr val="B5C94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indent="0" algn="ctr" defTabSz="914400">
                        <a:tabLst>
                          <a:tab pos="1663700" algn="l"/>
                        </a:tabLst>
                        <a:defRPr b="0"/>
                      </a:pPr>
                      <a:r>
                        <a:rPr sz="2100">
                          <a:solidFill>
                            <a:srgbClr val="FFFFFF"/>
                          </a:solidFill>
                          <a:latin typeface="Lato Bold"/>
                          <a:ea typeface="Lato Bold"/>
                          <a:cs typeface="Lato Bold"/>
                          <a:sym typeface="Lato Bold"/>
                        </a:rPr>
                        <a:t>DESPUÉS DE IMPLEMENTAR SISTEMAS DE ALMACENAMIENTO</a:t>
                      </a:r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FFFFFF"/>
                      </a:solidFill>
                      <a:miter lim="400000"/>
                    </a:lnL>
                    <a:lnR w="38100">
                      <a:solidFill>
                        <a:srgbClr val="FFFFFF"/>
                      </a:solidFill>
                      <a:miter lim="400000"/>
                    </a:lnR>
                    <a:lnT w="0">
                      <a:miter lim="400000"/>
                    </a:lnT>
                    <a:lnB w="12700">
                      <a:solidFill>
                        <a:srgbClr val="D5D5D5"/>
                      </a:solidFill>
                      <a:miter lim="400000"/>
                    </a:lnB>
                    <a:solidFill>
                      <a:srgbClr val="B5C94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 algn="ctr" defTabSz="914400">
                        <a:tabLst>
                          <a:tab pos="1663700" algn="l"/>
                        </a:tabLst>
                        <a:defRPr b="0"/>
                      </a:pPr>
                      <a:r>
                        <a:rPr sz="2100">
                          <a:solidFill>
                            <a:srgbClr val="FFFFFF"/>
                          </a:solidFill>
                          <a:latin typeface="Lato Bold"/>
                          <a:ea typeface="Lato Bold"/>
                          <a:cs typeface="Lato Bold"/>
                          <a:sym typeface="Lato Bold"/>
                        </a:rPr>
                        <a:t>EXCEDENTES</a:t>
                      </a:r>
                    </a:p>
                  </a:txBody>
                  <a:tcPr marL="50800" marR="50800" marT="50800" marB="50800" anchor="b" horzOverflow="overflow">
                    <a:lnL w="38100">
                      <a:solidFill>
                        <a:srgbClr val="FFFFFF"/>
                      </a:solidFill>
                      <a:miter lim="400000"/>
                    </a:lnL>
                    <a:lnR w="38100">
                      <a:solidFill>
                        <a:srgbClr val="FFFFFF"/>
                      </a:solidFill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  <a:solidFill>
                      <a:srgbClr val="B5C94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85315">
                <a:tc>
                  <a:txBody>
                    <a:bodyPr/>
                    <a:lstStyle/>
                    <a:p>
                      <a:pPr indent="0" algn="ctr" defTabSz="914400">
                        <a:tabLst>
                          <a:tab pos="1663700" algn="l"/>
                        </a:tabLst>
                        <a:defRPr b="0"/>
                      </a:pPr>
                      <a:r>
                        <a:rPr>
                          <a:latin typeface="Lato Bold"/>
                          <a:ea typeface="Lato Bold"/>
                          <a:cs typeface="Lato Bold"/>
                          <a:sym typeface="Lato Bold"/>
                        </a:rPr>
                        <a:t>Demanda cubierta</a:t>
                      </a:r>
                    </a:p>
                  </a:txBody>
                  <a:tcPr marL="114300" marR="114300" marT="114300" marB="11430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25400">
                      <a:solidFill>
                        <a:srgbClr val="D5D5D5"/>
                      </a:solidFill>
                      <a:miter lim="400000"/>
                    </a:lnT>
                    <a:solidFill>
                      <a:srgbClr val="B5C948">
                        <a:alpha val="2371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defTabSz="914400"/>
                      <a:r>
                        <a:rPr>
                          <a:latin typeface="Lato Bold"/>
                          <a:ea typeface="Lato Bold"/>
                          <a:cs typeface="Lato Bold"/>
                          <a:sym typeface="Lato Bold"/>
                        </a:rPr>
                        <a:t>Demanda no cubierta</a:t>
                      </a:r>
                    </a:p>
                  </a:txBody>
                  <a:tcPr marL="50800" marR="50800" marT="50800" marB="5080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12700">
                      <a:solidFill>
                        <a:srgbClr val="D5D5D5"/>
                      </a:solidFill>
                      <a:miter lim="400000"/>
                    </a:lnT>
                    <a:solidFill>
                      <a:srgbClr val="B5C948">
                        <a:alpha val="2371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defTabSz="914400"/>
                      <a:r>
                        <a:rPr>
                          <a:latin typeface="Lato Bold"/>
                          <a:ea typeface="Lato Bold"/>
                          <a:cs typeface="Lato Bold"/>
                          <a:sym typeface="Lato Bold"/>
                        </a:rPr>
                        <a:t>Demanda cubierta</a:t>
                      </a:r>
                    </a:p>
                  </a:txBody>
                  <a:tcPr marL="50800" marR="50800" marT="50800" marB="5080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12700">
                      <a:solidFill>
                        <a:srgbClr val="D5D5D5"/>
                      </a:solidFill>
                      <a:miter lim="400000"/>
                    </a:lnT>
                    <a:solidFill>
                      <a:srgbClr val="B5C948">
                        <a:alpha val="2371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defTabSz="914400"/>
                      <a:r>
                        <a:rPr>
                          <a:latin typeface="Lato Bold"/>
                          <a:ea typeface="Lato Bold"/>
                          <a:cs typeface="Lato Bold"/>
                          <a:sym typeface="Lato Bold"/>
                        </a:rPr>
                        <a:t>Demanda no cubierta</a:t>
                      </a:r>
                    </a:p>
                  </a:txBody>
                  <a:tcPr marL="50800" marR="50800" marT="50800" marB="50800" anchor="ctr" horzOverflow="overflow">
                    <a:lnL w="0">
                      <a:miter lim="400000"/>
                    </a:lnL>
                    <a:lnR w="38100">
                      <a:solidFill>
                        <a:srgbClr val="FFFFFF"/>
                      </a:solidFill>
                      <a:miter lim="400000"/>
                    </a:lnR>
                    <a:lnT w="12700">
                      <a:solidFill>
                        <a:srgbClr val="D5D5D5"/>
                      </a:solidFill>
                      <a:miter lim="400000"/>
                    </a:lnT>
                    <a:solidFill>
                      <a:srgbClr val="B5C948">
                        <a:alpha val="2371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defTabSz="914400">
                        <a:tabLst>
                          <a:tab pos="1663700" algn="l"/>
                        </a:tabLst>
                      </a:pPr>
                      <a:r>
                        <a:rPr sz="2100">
                          <a:solidFill>
                            <a:srgbClr val="FFFFFF"/>
                          </a:solidFill>
                          <a:latin typeface="Lato Bold"/>
                          <a:ea typeface="Lato Bold"/>
                          <a:cs typeface="Lato Bold"/>
                          <a:sym typeface="Lato Bold"/>
                        </a:rPr>
                        <a:t>RENOVABLES</a:t>
                      </a:r>
                    </a:p>
                  </a:txBody>
                  <a:tcPr marL="50800" marR="50800" marT="50800" marB="50800" horzOverflow="overflow">
                    <a:lnL w="38100">
                      <a:solidFill>
                        <a:srgbClr val="FFFFFF"/>
                      </a:solidFill>
                      <a:miter lim="400000"/>
                    </a:lnL>
                    <a:lnR w="38100">
                      <a:solidFill>
                        <a:srgbClr val="FFFFFF"/>
                      </a:solidFill>
                      <a:miter lim="400000"/>
                    </a:lnR>
                    <a:lnT w="0">
                      <a:miter lim="400000"/>
                    </a:lnT>
                    <a:lnB w="12700">
                      <a:solidFill>
                        <a:srgbClr val="D5D5D5"/>
                      </a:solidFill>
                      <a:miter lim="400000"/>
                    </a:lnB>
                    <a:solidFill>
                      <a:srgbClr val="B5C94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2061">
                <a:tc>
                  <a:txBody>
                    <a:bodyPr/>
                    <a:lstStyle/>
                    <a:p>
                      <a:pPr indent="0" algn="ctr" defTabSz="914400">
                        <a:tabLst>
                          <a:tab pos="1663700" algn="l"/>
                        </a:tabLst>
                        <a:defRPr b="0"/>
                      </a:pPr>
                      <a:r>
                        <a:rPr sz="2000">
                          <a:latin typeface="Lato Regular"/>
                          <a:ea typeface="Lato Regular"/>
                          <a:cs typeface="Lato Regular"/>
                        </a:rPr>
                        <a:t>4524 GWh</a:t>
                      </a:r>
                    </a:p>
                  </a:txBody>
                  <a:tcPr marL="114300" marR="114300" marT="114300" marB="11430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defTabSz="914400"/>
                      <a:r>
                        <a:rPr sz="2000">
                          <a:latin typeface="Lato Regular"/>
                          <a:ea typeface="Lato Regular"/>
                          <a:cs typeface="Lato Regular"/>
                        </a:rPr>
                        <a:t>752 GWh</a:t>
                      </a:r>
                    </a:p>
                  </a:txBody>
                  <a:tcPr marL="50800" marR="50800" marT="50800" marB="5080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defTabSz="914400"/>
                      <a:r>
                        <a:rPr sz="2000">
                          <a:latin typeface="Lato Regular"/>
                          <a:ea typeface="Lato Regular"/>
                          <a:cs typeface="Lato Regular"/>
                        </a:rPr>
                        <a:t>4701 GWh</a:t>
                      </a:r>
                    </a:p>
                  </a:txBody>
                  <a:tcPr marL="50800" marR="50800" marT="50800" marB="5080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defTabSz="914400"/>
                      <a:r>
                        <a:rPr sz="2000">
                          <a:latin typeface="Lato Regular"/>
                          <a:ea typeface="Lato Regular"/>
                          <a:cs typeface="Lato Regular"/>
                        </a:rPr>
                        <a:t>305 GWh</a:t>
                      </a:r>
                    </a:p>
                  </a:txBody>
                  <a:tcPr marL="50800" marR="50800" marT="50800" marB="5080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defTabSz="914400"/>
                      <a:r>
                        <a:rPr sz="2000">
                          <a:latin typeface="Lato Regular"/>
                          <a:ea typeface="Lato Regular"/>
                          <a:cs typeface="Lato Regular"/>
                        </a:rPr>
                        <a:t>2978 GWh</a:t>
                      </a:r>
                    </a:p>
                  </a:txBody>
                  <a:tcPr marL="50800" marR="50800" marT="50800" marB="5080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12700">
                      <a:solidFill>
                        <a:srgbClr val="D5D5D5"/>
                      </a:solidFill>
                      <a:miter lim="400000"/>
                    </a:lnT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62061">
                <a:tc>
                  <a:txBody>
                    <a:bodyPr/>
                    <a:lstStyle/>
                    <a:p>
                      <a:pPr indent="0" algn="ctr" defTabSz="914400">
                        <a:tabLst>
                          <a:tab pos="1663700" algn="l"/>
                        </a:tabLst>
                        <a:defRPr b="0"/>
                      </a:pPr>
                      <a:r>
                        <a:rPr sz="2000">
                          <a:latin typeface="Lato Regular"/>
                          <a:ea typeface="Lato Regular"/>
                          <a:cs typeface="Lato Regular"/>
                        </a:rPr>
                        <a:t>84,98 %</a:t>
                      </a:r>
                    </a:p>
                  </a:txBody>
                  <a:tcPr marL="114300" marR="114300" marT="114300" marB="11430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defTabSz="914400"/>
                      <a:r>
                        <a:rPr sz="2000">
                          <a:latin typeface="Lato Regular"/>
                          <a:ea typeface="Lato Regular"/>
                          <a:cs typeface="Lato Regular"/>
                        </a:rPr>
                        <a:t>15,02 %</a:t>
                      </a:r>
                    </a:p>
                  </a:txBody>
                  <a:tcPr marL="50800" marR="50800" marT="50800" marB="5080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defTabSz="914400"/>
                      <a:r>
                        <a:rPr sz="2000">
                          <a:latin typeface="Lato Regular"/>
                          <a:ea typeface="Lato Regular"/>
                          <a:cs typeface="Lato Regular"/>
                        </a:rPr>
                        <a:t>93,92 %</a:t>
                      </a:r>
                    </a:p>
                  </a:txBody>
                  <a:tcPr marL="50800" marR="50800" marT="50800" marB="5080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defTabSz="914400"/>
                      <a:r>
                        <a:rPr sz="2000">
                          <a:latin typeface="Lato Regular"/>
                          <a:ea typeface="Lato Regular"/>
                          <a:cs typeface="Lato Regular"/>
                        </a:rPr>
                        <a:t>6,08 %</a:t>
                      </a:r>
                    </a:p>
                  </a:txBody>
                  <a:tcPr marL="50800" marR="50800" marT="50800" marB="5080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defTabSz="914400"/>
                      <a:r>
                        <a:rPr sz="2000">
                          <a:latin typeface="Lato Regular"/>
                          <a:ea typeface="Lato Regular"/>
                          <a:cs typeface="Lato Regular"/>
                        </a:rPr>
                        <a:t>38,27 %</a:t>
                      </a:r>
                    </a:p>
                  </a:txBody>
                  <a:tcPr marL="50800" marR="50800" marT="50800" marB="5080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Rectángulo"/>
          <p:cNvSpPr/>
          <p:nvPr/>
        </p:nvSpPr>
        <p:spPr>
          <a:xfrm>
            <a:off x="-10072" y="3614114"/>
            <a:ext cx="24530766" cy="9195964"/>
          </a:xfrm>
          <a:prstGeom prst="rect">
            <a:avLst/>
          </a:prstGeom>
          <a:solidFill>
            <a:srgbClr val="B5C948">
              <a:alpha val="15000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452" name="Rectángulo"/>
          <p:cNvSpPr/>
          <p:nvPr/>
        </p:nvSpPr>
        <p:spPr>
          <a:xfrm>
            <a:off x="12359430" y="4903184"/>
            <a:ext cx="11662028" cy="6641949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453" name="Rectángulo"/>
          <p:cNvSpPr/>
          <p:nvPr/>
        </p:nvSpPr>
        <p:spPr>
          <a:xfrm>
            <a:off x="489163" y="4903184"/>
            <a:ext cx="11662028" cy="6641949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454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22</a:t>
            </a:fld>
            <a:endParaRPr/>
          </a:p>
        </p:txBody>
      </p:sp>
      <p:sp>
        <p:nvSpPr>
          <p:cNvPr id="455" name="EXPLORAR- PARTE I.II. HACIA LA TRANSICIÓN EN LA ISLA DE GRAN CANARIA"/>
          <p:cNvSpPr txBox="1"/>
          <p:nvPr/>
        </p:nvSpPr>
        <p:spPr>
          <a:xfrm>
            <a:off x="8677418" y="732131"/>
            <a:ext cx="12330685" cy="55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r">
              <a:lnSpc>
                <a:spcPct val="80000"/>
              </a:lnSpc>
              <a:defRPr sz="3000" i="1" spc="-59">
                <a:solidFill>
                  <a:srgbClr val="D5D5D5"/>
                </a:solidFill>
                <a:latin typeface="Lato Bold"/>
                <a:ea typeface="Lato Bold"/>
                <a:cs typeface="Lato Bold"/>
                <a:sym typeface="Lato Bold"/>
              </a:defRPr>
            </a:lvl1pPr>
          </a:lstStyle>
          <a:p>
            <a:r>
              <a:t>EXPLORAR- PARTE I.II. HACIA LA TRANSICIÓN EN LA ISLA DE GRAN CANARIA</a:t>
            </a:r>
          </a:p>
        </p:txBody>
      </p:sp>
      <p:sp>
        <p:nvSpPr>
          <p:cNvPr id="456" name="Escenarios a 2040  |  Escenario 1"/>
          <p:cNvSpPr txBox="1"/>
          <p:nvPr/>
        </p:nvSpPr>
        <p:spPr>
          <a:xfrm>
            <a:off x="1807941" y="1948543"/>
            <a:ext cx="20768102" cy="1473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>
              <a:lnSpc>
                <a:spcPct val="90000"/>
              </a:lnSpc>
              <a:defRPr sz="9000" spc="-180">
                <a:solidFill>
                  <a:srgbClr val="1C4886"/>
                </a:solidFill>
                <a:latin typeface="+mn-lt"/>
                <a:ea typeface="+mn-ea"/>
                <a:cs typeface="+mn-cs"/>
                <a:sym typeface="Lato Black"/>
              </a:defRPr>
            </a:pPr>
            <a:r>
              <a:t>Escenarios a 2040</a:t>
            </a:r>
            <a:r>
              <a:rPr>
                <a:solidFill>
                  <a:srgbClr val="D5D5D5"/>
                </a:solidFill>
                <a:latin typeface="Lato Regular"/>
                <a:ea typeface="Lato Regular"/>
                <a:cs typeface="Lato Regular"/>
                <a:sym typeface="Lato Regular"/>
              </a:rPr>
              <a:t>  |  </a:t>
            </a:r>
            <a:r>
              <a:rPr>
                <a:solidFill>
                  <a:srgbClr val="B5C948"/>
                </a:solidFill>
              </a:rPr>
              <a:t>Escenario 1</a:t>
            </a:r>
          </a:p>
        </p:txBody>
      </p:sp>
      <p:pic>
        <p:nvPicPr>
          <p:cNvPr id="457" name="Google Shape;577;p39" descr="Google Shape;577;p3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498" y="4894965"/>
            <a:ext cx="11595359" cy="4977906"/>
          </a:xfrm>
          <a:prstGeom prst="rect">
            <a:avLst/>
          </a:prstGeom>
          <a:ln w="12700">
            <a:miter lim="400000"/>
          </a:ln>
        </p:spPr>
      </p:pic>
      <p:pic>
        <p:nvPicPr>
          <p:cNvPr id="458" name="Google Shape;553;p39" descr="Google Shape;553;p3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21591" y="4879059"/>
            <a:ext cx="11537706" cy="5378762"/>
          </a:xfrm>
          <a:prstGeom prst="rect">
            <a:avLst/>
          </a:prstGeom>
          <a:ln w="12700">
            <a:miter lim="400000"/>
          </a:ln>
        </p:spPr>
      </p:pic>
      <p:sp>
        <p:nvSpPr>
          <p:cNvPr id="459" name="Figura.…"/>
          <p:cNvSpPr txBox="1"/>
          <p:nvPr/>
        </p:nvSpPr>
        <p:spPr>
          <a:xfrm>
            <a:off x="14212669" y="10615526"/>
            <a:ext cx="8984857" cy="654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ctr"/>
            <a:r>
              <a:t>Figura. </a:t>
            </a:r>
          </a:p>
          <a:p>
            <a:pPr algn="ctr"/>
            <a:r>
              <a:t>Demanda no cubierta antes y después de la operación de las centrales hidroeléctricas</a:t>
            </a:r>
            <a:r>
              <a:rPr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  <p:sp>
        <p:nvSpPr>
          <p:cNvPr id="460" name="Figura.…"/>
          <p:cNvSpPr txBox="1"/>
          <p:nvPr/>
        </p:nvSpPr>
        <p:spPr>
          <a:xfrm>
            <a:off x="4493043" y="10615526"/>
            <a:ext cx="5123842" cy="654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ctr"/>
            <a:r>
              <a:t>Figura. </a:t>
            </a:r>
          </a:p>
          <a:p>
            <a:pPr algn="ctr"/>
            <a:r>
              <a:t>Demanda frente a Generación renovable en 2040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Rectángulo"/>
          <p:cNvSpPr/>
          <p:nvPr/>
        </p:nvSpPr>
        <p:spPr>
          <a:xfrm>
            <a:off x="-10072" y="3614114"/>
            <a:ext cx="24530766" cy="9195964"/>
          </a:xfrm>
          <a:prstGeom prst="rect">
            <a:avLst/>
          </a:prstGeom>
          <a:solidFill>
            <a:srgbClr val="ECD347">
              <a:alpha val="15000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pic>
        <p:nvPicPr>
          <p:cNvPr id="463" name="Imagen" descr="Image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9400" y="4485754"/>
            <a:ext cx="13665200" cy="3546857"/>
          </a:xfrm>
          <a:prstGeom prst="rect">
            <a:avLst/>
          </a:prstGeom>
          <a:ln w="12700">
            <a:miter lim="400000"/>
          </a:ln>
        </p:spPr>
      </p:pic>
      <p:sp>
        <p:nvSpPr>
          <p:cNvPr id="464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23</a:t>
            </a:fld>
            <a:endParaRPr/>
          </a:p>
        </p:txBody>
      </p:sp>
      <p:sp>
        <p:nvSpPr>
          <p:cNvPr id="465" name="EXPLORAR- PARTE I.II. HACIA LA TRANSICIÓN EN LA ISLA DE GRAN CANARIA"/>
          <p:cNvSpPr txBox="1"/>
          <p:nvPr/>
        </p:nvSpPr>
        <p:spPr>
          <a:xfrm>
            <a:off x="8677418" y="732131"/>
            <a:ext cx="12330685" cy="55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r">
              <a:lnSpc>
                <a:spcPct val="80000"/>
              </a:lnSpc>
              <a:defRPr sz="3000" i="1" spc="-59">
                <a:solidFill>
                  <a:srgbClr val="D5D5D5"/>
                </a:solidFill>
                <a:latin typeface="Lato Bold"/>
                <a:ea typeface="Lato Bold"/>
                <a:cs typeface="Lato Bold"/>
                <a:sym typeface="Lato Bold"/>
              </a:defRPr>
            </a:lvl1pPr>
          </a:lstStyle>
          <a:p>
            <a:r>
              <a:t>EXPLORAR- PARTE I.II. HACIA LA TRANSICIÓN EN LA ISLA DE GRAN CANARIA</a:t>
            </a:r>
          </a:p>
        </p:txBody>
      </p:sp>
      <p:sp>
        <p:nvSpPr>
          <p:cNvPr id="466" name="Escenarios a 2040  |  Escenario 2"/>
          <p:cNvSpPr txBox="1"/>
          <p:nvPr/>
        </p:nvSpPr>
        <p:spPr>
          <a:xfrm>
            <a:off x="1807941" y="1948543"/>
            <a:ext cx="20768102" cy="1473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>
              <a:lnSpc>
                <a:spcPct val="90000"/>
              </a:lnSpc>
              <a:defRPr sz="9000" spc="-180">
                <a:solidFill>
                  <a:srgbClr val="1C4886"/>
                </a:solidFill>
                <a:latin typeface="+mn-lt"/>
                <a:ea typeface="+mn-ea"/>
                <a:cs typeface="+mn-cs"/>
                <a:sym typeface="Lato Black"/>
              </a:defRPr>
            </a:pPr>
            <a:r>
              <a:t>Escenarios a 2040</a:t>
            </a:r>
            <a:r>
              <a:rPr>
                <a:solidFill>
                  <a:srgbClr val="D5D5D5"/>
                </a:solidFill>
                <a:latin typeface="Lato Regular"/>
                <a:ea typeface="Lato Regular"/>
                <a:cs typeface="Lato Regular"/>
                <a:sym typeface="Lato Regular"/>
              </a:rPr>
              <a:t>  |  </a:t>
            </a:r>
            <a:r>
              <a:rPr>
                <a:solidFill>
                  <a:srgbClr val="ECD347"/>
                </a:solidFill>
              </a:rPr>
              <a:t>Escenario 2</a:t>
            </a:r>
          </a:p>
        </p:txBody>
      </p:sp>
      <p:graphicFrame>
        <p:nvGraphicFramePr>
          <p:cNvPr id="467" name="Tabla 1-1-1"/>
          <p:cNvGraphicFramePr/>
          <p:nvPr/>
        </p:nvGraphicFramePr>
        <p:xfrm>
          <a:off x="5495662" y="8605555"/>
          <a:ext cx="13462000" cy="3117847"/>
        </p:xfrm>
        <a:graphic>
          <a:graphicData uri="http://schemas.openxmlformats.org/drawingml/2006/table">
            <a:tbl>
              <a:tblPr firstRow="1" firstCol="1">
                <a:tableStyleId>{4C3C2611-4C71-4FC5-86AE-919BDF0F9419}</a:tableStyleId>
              </a:tblPr>
              <a:tblGrid>
                <a:gridCol w="2692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92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92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92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692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908410">
                <a:tc gridSpan="2">
                  <a:txBody>
                    <a:bodyPr/>
                    <a:lstStyle/>
                    <a:p>
                      <a:pPr indent="0" algn="ctr" defTabSz="914400">
                        <a:tabLst>
                          <a:tab pos="1663700" algn="l"/>
                        </a:tabLst>
                        <a:defRPr b="0"/>
                      </a:pPr>
                      <a:r>
                        <a:rPr sz="2100">
                          <a:solidFill>
                            <a:srgbClr val="FFFFFF"/>
                          </a:solidFill>
                          <a:latin typeface="Lato Bold"/>
                          <a:ea typeface="Lato Bold"/>
                          <a:cs typeface="Lato Bold"/>
                          <a:sym typeface="Lato Bold"/>
                        </a:rPr>
                        <a:t>ANTES DE IMPLEMENTAR SISTEMAS DE ALMACENAMIENTO</a:t>
                      </a:r>
                    </a:p>
                  </a:txBody>
                  <a:tcPr marL="50800" marR="50800" marT="50800" marB="50800" anchor="ctr" horzOverflow="overflow">
                    <a:lnL w="0">
                      <a:miter lim="400000"/>
                    </a:lnL>
                    <a:lnR w="38100">
                      <a:solidFill>
                        <a:srgbClr val="FFFFFF"/>
                      </a:solidFill>
                      <a:miter lim="400000"/>
                    </a:lnR>
                    <a:lnT w="0">
                      <a:miter lim="400000"/>
                    </a:lnT>
                    <a:lnB w="25400">
                      <a:solidFill>
                        <a:srgbClr val="D5D5D5"/>
                      </a:solidFill>
                      <a:miter lim="400000"/>
                    </a:lnB>
                    <a:solidFill>
                      <a:srgbClr val="ECD34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indent="0" algn="ctr" defTabSz="914400">
                        <a:tabLst>
                          <a:tab pos="1663700" algn="l"/>
                        </a:tabLst>
                        <a:defRPr b="0"/>
                      </a:pPr>
                      <a:r>
                        <a:rPr sz="2100">
                          <a:solidFill>
                            <a:srgbClr val="FFFFFF"/>
                          </a:solidFill>
                          <a:latin typeface="Lato Bold"/>
                          <a:ea typeface="Lato Bold"/>
                          <a:cs typeface="Lato Bold"/>
                          <a:sym typeface="Lato Bold"/>
                        </a:rPr>
                        <a:t>DESPUÉS DE IMPLEMENTAR SISTEMAS DE ALMACENAMIENTO</a:t>
                      </a:r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FFFFFF"/>
                      </a:solidFill>
                      <a:miter lim="400000"/>
                    </a:lnL>
                    <a:lnR w="38100">
                      <a:solidFill>
                        <a:srgbClr val="FFFFFF"/>
                      </a:solidFill>
                      <a:miter lim="400000"/>
                    </a:lnR>
                    <a:lnT w="0">
                      <a:miter lim="400000"/>
                    </a:lnT>
                    <a:lnB w="12700">
                      <a:solidFill>
                        <a:srgbClr val="D5D5D5"/>
                      </a:solidFill>
                      <a:miter lim="400000"/>
                    </a:lnB>
                    <a:solidFill>
                      <a:srgbClr val="ECD34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 algn="ctr" defTabSz="914400">
                        <a:tabLst>
                          <a:tab pos="1663700" algn="l"/>
                        </a:tabLst>
                        <a:defRPr b="0"/>
                      </a:pPr>
                      <a:r>
                        <a:rPr sz="2100">
                          <a:solidFill>
                            <a:srgbClr val="FFFFFF"/>
                          </a:solidFill>
                          <a:latin typeface="Lato Bold"/>
                          <a:ea typeface="Lato Bold"/>
                          <a:cs typeface="Lato Bold"/>
                          <a:sym typeface="Lato Bold"/>
                        </a:rPr>
                        <a:t>EXCEDENTES</a:t>
                      </a:r>
                    </a:p>
                  </a:txBody>
                  <a:tcPr marL="50800" marR="50800" marT="50800" marB="50800" anchor="b" horzOverflow="overflow">
                    <a:lnL w="38100">
                      <a:solidFill>
                        <a:srgbClr val="FFFFFF"/>
                      </a:solidFill>
                      <a:miter lim="400000"/>
                    </a:lnL>
                    <a:lnR w="38100">
                      <a:solidFill>
                        <a:srgbClr val="FFFFFF"/>
                      </a:solidFill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  <a:solidFill>
                      <a:srgbClr val="ECD3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85315">
                <a:tc>
                  <a:txBody>
                    <a:bodyPr/>
                    <a:lstStyle/>
                    <a:p>
                      <a:pPr indent="0" algn="ctr" defTabSz="914400">
                        <a:tabLst>
                          <a:tab pos="1663700" algn="l"/>
                        </a:tabLst>
                        <a:defRPr b="0"/>
                      </a:pPr>
                      <a:r>
                        <a:rPr>
                          <a:latin typeface="Lato Bold"/>
                          <a:ea typeface="Lato Bold"/>
                          <a:cs typeface="Lato Bold"/>
                          <a:sym typeface="Lato Bold"/>
                        </a:rPr>
                        <a:t>Demanda cubierta</a:t>
                      </a:r>
                    </a:p>
                  </a:txBody>
                  <a:tcPr marL="114300" marR="114300" marT="114300" marB="11430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25400">
                      <a:solidFill>
                        <a:srgbClr val="D5D5D5"/>
                      </a:solidFill>
                      <a:miter lim="400000"/>
                    </a:lnT>
                    <a:solidFill>
                      <a:srgbClr val="ECD347">
                        <a:alpha val="3103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defTabSz="914400"/>
                      <a:r>
                        <a:rPr>
                          <a:latin typeface="Lato Bold"/>
                          <a:ea typeface="Lato Bold"/>
                          <a:cs typeface="Lato Bold"/>
                          <a:sym typeface="Lato Bold"/>
                        </a:rPr>
                        <a:t>Demanda no cubierta</a:t>
                      </a:r>
                    </a:p>
                  </a:txBody>
                  <a:tcPr marL="50800" marR="50800" marT="50800" marB="5080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12700">
                      <a:solidFill>
                        <a:srgbClr val="D5D5D5"/>
                      </a:solidFill>
                      <a:miter lim="400000"/>
                    </a:lnT>
                    <a:solidFill>
                      <a:srgbClr val="ECD347">
                        <a:alpha val="3103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defTabSz="914400"/>
                      <a:r>
                        <a:rPr>
                          <a:latin typeface="Lato Bold"/>
                          <a:ea typeface="Lato Bold"/>
                          <a:cs typeface="Lato Bold"/>
                          <a:sym typeface="Lato Bold"/>
                        </a:rPr>
                        <a:t>Demanda cubierta</a:t>
                      </a:r>
                    </a:p>
                  </a:txBody>
                  <a:tcPr marL="50800" marR="50800" marT="50800" marB="5080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12700">
                      <a:solidFill>
                        <a:srgbClr val="D5D5D5"/>
                      </a:solidFill>
                      <a:miter lim="400000"/>
                    </a:lnT>
                    <a:solidFill>
                      <a:srgbClr val="ECD347">
                        <a:alpha val="3103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defTabSz="914400"/>
                      <a:r>
                        <a:rPr>
                          <a:latin typeface="Lato Bold"/>
                          <a:ea typeface="Lato Bold"/>
                          <a:cs typeface="Lato Bold"/>
                          <a:sym typeface="Lato Bold"/>
                        </a:rPr>
                        <a:t>Demanda no cubierta</a:t>
                      </a:r>
                    </a:p>
                  </a:txBody>
                  <a:tcPr marL="50800" marR="50800" marT="50800" marB="50800" anchor="ctr" horzOverflow="overflow">
                    <a:lnL w="0">
                      <a:miter lim="400000"/>
                    </a:lnL>
                    <a:lnR w="38100">
                      <a:solidFill>
                        <a:srgbClr val="FFFFFF"/>
                      </a:solidFill>
                      <a:miter lim="400000"/>
                    </a:lnR>
                    <a:lnT w="12700">
                      <a:solidFill>
                        <a:srgbClr val="D5D5D5"/>
                      </a:solidFill>
                      <a:miter lim="400000"/>
                    </a:lnT>
                    <a:solidFill>
                      <a:srgbClr val="ECD347">
                        <a:alpha val="3103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defTabSz="914400">
                        <a:tabLst>
                          <a:tab pos="1663700" algn="l"/>
                        </a:tabLst>
                      </a:pPr>
                      <a:r>
                        <a:rPr sz="2100">
                          <a:solidFill>
                            <a:srgbClr val="FFFFFF"/>
                          </a:solidFill>
                          <a:latin typeface="Lato Bold"/>
                          <a:ea typeface="Lato Bold"/>
                          <a:cs typeface="Lato Bold"/>
                          <a:sym typeface="Lato Bold"/>
                        </a:rPr>
                        <a:t>RENOVABLES</a:t>
                      </a:r>
                    </a:p>
                  </a:txBody>
                  <a:tcPr marL="50800" marR="50800" marT="50800" marB="50800" horzOverflow="overflow">
                    <a:lnL w="38100">
                      <a:solidFill>
                        <a:srgbClr val="FFFFFF"/>
                      </a:solidFill>
                      <a:miter lim="400000"/>
                    </a:lnL>
                    <a:lnR w="38100">
                      <a:solidFill>
                        <a:srgbClr val="FFFFFF"/>
                      </a:solidFill>
                      <a:miter lim="400000"/>
                    </a:lnR>
                    <a:lnT w="0">
                      <a:miter lim="400000"/>
                    </a:lnT>
                    <a:lnB w="12700">
                      <a:solidFill>
                        <a:srgbClr val="D5D5D5"/>
                      </a:solidFill>
                      <a:miter lim="400000"/>
                    </a:lnB>
                    <a:solidFill>
                      <a:srgbClr val="ECD3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2061">
                <a:tc>
                  <a:txBody>
                    <a:bodyPr/>
                    <a:lstStyle/>
                    <a:p>
                      <a:pPr indent="0" algn="ctr" defTabSz="914400">
                        <a:tabLst>
                          <a:tab pos="1663700" algn="l"/>
                        </a:tabLst>
                        <a:defRPr b="0"/>
                      </a:pPr>
                      <a:r>
                        <a:rPr sz="2000">
                          <a:latin typeface="Lato Regular"/>
                          <a:ea typeface="Lato Regular"/>
                          <a:cs typeface="Lato Regular"/>
                        </a:rPr>
                        <a:t>4159 GWh</a:t>
                      </a:r>
                    </a:p>
                  </a:txBody>
                  <a:tcPr marL="114300" marR="114300" marT="114300" marB="11430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defTabSz="914400"/>
                      <a:r>
                        <a:rPr sz="2000">
                          <a:latin typeface="Lato Regular"/>
                          <a:ea typeface="Lato Regular"/>
                          <a:cs typeface="Lato Regular"/>
                        </a:rPr>
                        <a:t>847 GWh</a:t>
                      </a:r>
                    </a:p>
                  </a:txBody>
                  <a:tcPr marL="50800" marR="50800" marT="50800" marB="5080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defTabSz="914400"/>
                      <a:r>
                        <a:rPr sz="2000">
                          <a:latin typeface="Lato Regular"/>
                          <a:ea typeface="Lato Regular"/>
                          <a:cs typeface="Lato Regular"/>
                        </a:rPr>
                        <a:t>4720 GWh</a:t>
                      </a:r>
                    </a:p>
                  </a:txBody>
                  <a:tcPr marL="50800" marR="50800" marT="50800" marB="5080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defTabSz="914400"/>
                      <a:r>
                        <a:rPr sz="2000">
                          <a:latin typeface="Lato Regular"/>
                          <a:ea typeface="Lato Regular"/>
                          <a:cs typeface="Lato Regular"/>
                        </a:rPr>
                        <a:t>286 GWh</a:t>
                      </a:r>
                    </a:p>
                  </a:txBody>
                  <a:tcPr marL="50800" marR="50800" marT="50800" marB="5080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defTabSz="914400"/>
                      <a:r>
                        <a:rPr sz="2000">
                          <a:latin typeface="Lato Regular"/>
                          <a:ea typeface="Lato Regular"/>
                          <a:cs typeface="Lato Regular"/>
                        </a:rPr>
                        <a:t>3085 GWh</a:t>
                      </a:r>
                    </a:p>
                  </a:txBody>
                  <a:tcPr marL="50800" marR="50800" marT="50800" marB="5080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12700">
                      <a:solidFill>
                        <a:srgbClr val="D5D5D5"/>
                      </a:solidFill>
                      <a:miter lim="400000"/>
                    </a:lnT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62061">
                <a:tc>
                  <a:txBody>
                    <a:bodyPr/>
                    <a:lstStyle/>
                    <a:p>
                      <a:pPr indent="0" algn="ctr" defTabSz="914400">
                        <a:tabLst>
                          <a:tab pos="1663700" algn="l"/>
                        </a:tabLst>
                        <a:defRPr b="0"/>
                      </a:pPr>
                      <a:r>
                        <a:rPr sz="2000">
                          <a:latin typeface="Lato Regular"/>
                          <a:ea typeface="Lato Regular"/>
                          <a:cs typeface="Lato Regular"/>
                        </a:rPr>
                        <a:t>83,08 %</a:t>
                      </a:r>
                    </a:p>
                  </a:txBody>
                  <a:tcPr marL="114300" marR="114300" marT="114300" marB="11430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defTabSz="914400"/>
                      <a:r>
                        <a:rPr sz="2000">
                          <a:latin typeface="Lato Regular"/>
                          <a:ea typeface="Lato Regular"/>
                          <a:cs typeface="Lato Regular"/>
                        </a:rPr>
                        <a:t>16,92 %</a:t>
                      </a:r>
                    </a:p>
                  </a:txBody>
                  <a:tcPr marL="50800" marR="50800" marT="50800" marB="5080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defTabSz="914400"/>
                      <a:r>
                        <a:rPr sz="2000">
                          <a:latin typeface="Lato Regular"/>
                          <a:ea typeface="Lato Regular"/>
                          <a:cs typeface="Lato Regular"/>
                        </a:rPr>
                        <a:t>94,28 %</a:t>
                      </a:r>
                    </a:p>
                  </a:txBody>
                  <a:tcPr marL="50800" marR="50800" marT="50800" marB="5080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defTabSz="914400"/>
                      <a:r>
                        <a:rPr sz="2000">
                          <a:latin typeface="Lato Regular"/>
                          <a:ea typeface="Lato Regular"/>
                          <a:cs typeface="Lato Regular"/>
                        </a:rPr>
                        <a:t>5,72 %</a:t>
                      </a:r>
                    </a:p>
                  </a:txBody>
                  <a:tcPr marL="50800" marR="50800" marT="50800" marB="5080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defTabSz="914400"/>
                      <a:r>
                        <a:rPr sz="2000">
                          <a:latin typeface="Lato Regular"/>
                          <a:ea typeface="Lato Regular"/>
                          <a:cs typeface="Lato Regular"/>
                        </a:rPr>
                        <a:t>38,87 %</a:t>
                      </a:r>
                    </a:p>
                  </a:txBody>
                  <a:tcPr marL="50800" marR="50800" marT="50800" marB="5080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Rectángulo"/>
          <p:cNvSpPr/>
          <p:nvPr/>
        </p:nvSpPr>
        <p:spPr>
          <a:xfrm>
            <a:off x="-10072" y="3614114"/>
            <a:ext cx="24530766" cy="9195964"/>
          </a:xfrm>
          <a:prstGeom prst="rect">
            <a:avLst/>
          </a:prstGeom>
          <a:solidFill>
            <a:srgbClr val="ECD347">
              <a:alpha val="15000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470" name="Rectángulo"/>
          <p:cNvSpPr/>
          <p:nvPr/>
        </p:nvSpPr>
        <p:spPr>
          <a:xfrm>
            <a:off x="12359430" y="4903184"/>
            <a:ext cx="11662028" cy="6641949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471" name="Rectángulo"/>
          <p:cNvSpPr/>
          <p:nvPr/>
        </p:nvSpPr>
        <p:spPr>
          <a:xfrm>
            <a:off x="489163" y="4903184"/>
            <a:ext cx="11662028" cy="6641949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472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24</a:t>
            </a:fld>
            <a:endParaRPr/>
          </a:p>
        </p:txBody>
      </p:sp>
      <p:sp>
        <p:nvSpPr>
          <p:cNvPr id="473" name="EXPLORAR- PARTE I.II. HACIA LA TRANSICIÓN EN LA ISLA DE GRAN CANARIA"/>
          <p:cNvSpPr txBox="1"/>
          <p:nvPr/>
        </p:nvSpPr>
        <p:spPr>
          <a:xfrm>
            <a:off x="8677418" y="732131"/>
            <a:ext cx="12330685" cy="55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r">
              <a:lnSpc>
                <a:spcPct val="80000"/>
              </a:lnSpc>
              <a:defRPr sz="3000" i="1" spc="-59">
                <a:solidFill>
                  <a:srgbClr val="D5D5D5"/>
                </a:solidFill>
                <a:latin typeface="Lato Bold"/>
                <a:ea typeface="Lato Bold"/>
                <a:cs typeface="Lato Bold"/>
                <a:sym typeface="Lato Bold"/>
              </a:defRPr>
            </a:lvl1pPr>
          </a:lstStyle>
          <a:p>
            <a:r>
              <a:t>EXPLORAR- PARTE I.II. HACIA LA TRANSICIÓN EN LA ISLA DE GRAN CANARIA</a:t>
            </a:r>
          </a:p>
        </p:txBody>
      </p:sp>
      <p:sp>
        <p:nvSpPr>
          <p:cNvPr id="474" name="Figura.…"/>
          <p:cNvSpPr txBox="1"/>
          <p:nvPr/>
        </p:nvSpPr>
        <p:spPr>
          <a:xfrm>
            <a:off x="14212668" y="10615527"/>
            <a:ext cx="8984857" cy="654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ctr"/>
            <a:r>
              <a:t>Figura. </a:t>
            </a:r>
          </a:p>
          <a:p>
            <a:pPr algn="ctr"/>
            <a:r>
              <a:t>Demanda no cubierta antes y después de la operación de las centrales hidroeléctricas</a:t>
            </a:r>
            <a:r>
              <a:rPr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  <p:sp>
        <p:nvSpPr>
          <p:cNvPr id="475" name="Figura.…"/>
          <p:cNvSpPr txBox="1"/>
          <p:nvPr/>
        </p:nvSpPr>
        <p:spPr>
          <a:xfrm>
            <a:off x="4493043" y="10615527"/>
            <a:ext cx="5123842" cy="654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ctr"/>
            <a:r>
              <a:t>Figura. </a:t>
            </a:r>
          </a:p>
          <a:p>
            <a:pPr algn="ctr"/>
            <a:r>
              <a:t>Demanda frente a Generación renovable en 2040</a:t>
            </a:r>
          </a:p>
        </p:txBody>
      </p:sp>
      <p:sp>
        <p:nvSpPr>
          <p:cNvPr id="476" name="Escenarios a 2040  |  Escenario 2"/>
          <p:cNvSpPr txBox="1"/>
          <p:nvPr/>
        </p:nvSpPr>
        <p:spPr>
          <a:xfrm>
            <a:off x="1807941" y="1948543"/>
            <a:ext cx="20768102" cy="1473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>
              <a:lnSpc>
                <a:spcPct val="90000"/>
              </a:lnSpc>
              <a:defRPr sz="9000" spc="-180">
                <a:solidFill>
                  <a:srgbClr val="1C4886"/>
                </a:solidFill>
                <a:latin typeface="+mn-lt"/>
                <a:ea typeface="+mn-ea"/>
                <a:cs typeface="+mn-cs"/>
                <a:sym typeface="Lato Black"/>
              </a:defRPr>
            </a:pPr>
            <a:r>
              <a:t>Escenarios a 2040</a:t>
            </a:r>
            <a:r>
              <a:rPr>
                <a:solidFill>
                  <a:srgbClr val="D5D5D5"/>
                </a:solidFill>
                <a:latin typeface="Lato Regular"/>
                <a:ea typeface="Lato Regular"/>
                <a:cs typeface="Lato Regular"/>
                <a:sym typeface="Lato Regular"/>
              </a:rPr>
              <a:t>  |  </a:t>
            </a:r>
            <a:r>
              <a:rPr>
                <a:solidFill>
                  <a:srgbClr val="ECD347"/>
                </a:solidFill>
              </a:rPr>
              <a:t>Escenario 2</a:t>
            </a:r>
          </a:p>
        </p:txBody>
      </p:sp>
      <p:pic>
        <p:nvPicPr>
          <p:cNvPr id="477" name="Google Shape;596;p40" descr="Google Shape;596;p4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04385" y="5077798"/>
            <a:ext cx="11572118" cy="4968196"/>
          </a:xfrm>
          <a:prstGeom prst="rect">
            <a:avLst/>
          </a:prstGeom>
          <a:ln w="12700">
            <a:miter lim="400000"/>
          </a:ln>
        </p:spPr>
      </p:pic>
      <p:pic>
        <p:nvPicPr>
          <p:cNvPr id="478" name="Google Shape;595;p40" descr="Google Shape;595;p4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961" y="4869967"/>
            <a:ext cx="11564433" cy="538385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25</a:t>
            </a:fld>
            <a:endParaRPr/>
          </a:p>
        </p:txBody>
      </p:sp>
      <p:pic>
        <p:nvPicPr>
          <p:cNvPr id="228" name="Imagen" descr="Image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586355" y="2971512"/>
            <a:ext cx="33556710" cy="8026976"/>
          </a:xfrm>
          <a:prstGeom prst="rect">
            <a:avLst/>
          </a:prstGeom>
          <a:ln w="12700">
            <a:miter lim="400000"/>
          </a:ln>
        </p:spPr>
      </p:pic>
      <p:sp>
        <p:nvSpPr>
          <p:cNvPr id="229" name="EXPLORAR- PARTE I.II. HACIA LA TRANSICIÓN EN LA ISLA DE GRAN CANARIA"/>
          <p:cNvSpPr txBox="1"/>
          <p:nvPr/>
        </p:nvSpPr>
        <p:spPr>
          <a:xfrm>
            <a:off x="8677418" y="732131"/>
            <a:ext cx="12330685" cy="55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r">
              <a:lnSpc>
                <a:spcPct val="80000"/>
              </a:lnSpc>
              <a:defRPr sz="3000" i="1" spc="-59">
                <a:solidFill>
                  <a:srgbClr val="D5D5D5"/>
                </a:solidFill>
                <a:latin typeface="Lato Bold"/>
                <a:ea typeface="Lato Bold"/>
                <a:cs typeface="Lato Bold"/>
                <a:sym typeface="Lato Bold"/>
              </a:defRPr>
            </a:lvl1pPr>
          </a:lstStyle>
          <a:p>
            <a:r>
              <a:t>EXPLORAR- PARTE I.II. HACIA LA TRANSICIÓN EN LA ISLA DE GRAN CANARIA</a:t>
            </a:r>
          </a:p>
        </p:txBody>
      </p:sp>
      <p:pic>
        <p:nvPicPr>
          <p:cNvPr id="230" name="Imagen" descr="Image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6234" y="3691058"/>
            <a:ext cx="15051533" cy="633388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3</a:t>
            </a:fld>
            <a:endParaRPr/>
          </a:p>
        </p:txBody>
      </p:sp>
      <p:pic>
        <p:nvPicPr>
          <p:cNvPr id="217" name="Imagen" descr="Image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95298" y="4069563"/>
            <a:ext cx="5393404" cy="4164526"/>
          </a:xfrm>
          <a:prstGeom prst="rect">
            <a:avLst/>
          </a:prstGeom>
          <a:ln w="12700">
            <a:miter lim="400000"/>
          </a:ln>
        </p:spPr>
      </p:pic>
      <p:pic>
        <p:nvPicPr>
          <p:cNvPr id="218" name="Imagen" descr="Image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36300" y="8784166"/>
            <a:ext cx="2311400" cy="23114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19" name="Imagen" descr="Image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73900" y="8784166"/>
            <a:ext cx="2311400" cy="23114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20" name="Imagen" descr="Image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998700" y="8784166"/>
            <a:ext cx="2311400" cy="23114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21" name="Imagen" descr="Imagen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03509" y="11582145"/>
            <a:ext cx="3776981" cy="6361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22" name="Imagen" descr="Imagen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07562" y="11582145"/>
            <a:ext cx="3916922" cy="6361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23" name="Imagen" descr="Imagen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996583" y="11582145"/>
            <a:ext cx="4211995" cy="636101"/>
          </a:xfrm>
          <a:prstGeom prst="rect">
            <a:avLst/>
          </a:prstGeom>
          <a:ln w="12700">
            <a:miter lim="400000"/>
          </a:ln>
        </p:spPr>
      </p:pic>
      <p:sp>
        <p:nvSpPr>
          <p:cNvPr id="224" name="POTENCIAL RENOVABLE"/>
          <p:cNvSpPr txBox="1">
            <a:spLocks noGrp="1"/>
          </p:cNvSpPr>
          <p:nvPr>
            <p:ph type="title"/>
          </p:nvPr>
        </p:nvSpPr>
        <p:spPr>
          <a:xfrm>
            <a:off x="1206500" y="2461029"/>
            <a:ext cx="21971000" cy="1433164"/>
          </a:xfrm>
          <a:prstGeom prst="rect">
            <a:avLst/>
          </a:prstGeom>
        </p:spPr>
        <p:txBody>
          <a:bodyPr/>
          <a:lstStyle>
            <a:lvl1pPr algn="ctr" defTabSz="1828754">
              <a:lnSpc>
                <a:spcPct val="90000"/>
              </a:lnSpc>
              <a:defRPr sz="8700" spc="-174">
                <a:solidFill>
                  <a:srgbClr val="1C4886"/>
                </a:solidFill>
              </a:defRPr>
            </a:lvl1pPr>
          </a:lstStyle>
          <a:p>
            <a:r>
              <a:t>POTENCIAL RENOVABLE</a:t>
            </a:r>
          </a:p>
        </p:txBody>
      </p:sp>
      <p:sp>
        <p:nvSpPr>
          <p:cNvPr id="225" name="EXPLORAR- PARTE I.II. HACIA LA TRANSICIÓN EN LA ISLA DE GRAN CANARIA"/>
          <p:cNvSpPr txBox="1"/>
          <p:nvPr/>
        </p:nvSpPr>
        <p:spPr>
          <a:xfrm>
            <a:off x="8677418" y="732131"/>
            <a:ext cx="12330685" cy="55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r">
              <a:lnSpc>
                <a:spcPct val="80000"/>
              </a:lnSpc>
              <a:defRPr sz="3000" i="1" spc="-59">
                <a:solidFill>
                  <a:srgbClr val="D5D5D5"/>
                </a:solidFill>
                <a:latin typeface="Lato Bold"/>
                <a:ea typeface="Lato Bold"/>
                <a:cs typeface="Lato Bold"/>
                <a:sym typeface="Lato Bold"/>
              </a:defRPr>
            </a:lvl1pPr>
          </a:lstStyle>
          <a:p>
            <a:r>
              <a:t>EXPLORAR- PARTE I.II. HACIA LA TRANSICIÓN EN LA ISLA DE GRAN CANARIA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23923430" y="-14868"/>
            <a:ext cx="450089" cy="53340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4</a:t>
            </a:fld>
            <a:endParaRPr/>
          </a:p>
        </p:txBody>
      </p:sp>
      <p:sp>
        <p:nvSpPr>
          <p:cNvPr id="235" name="GRUPO 1:…"/>
          <p:cNvSpPr txBox="1"/>
          <p:nvPr/>
        </p:nvSpPr>
        <p:spPr>
          <a:xfrm>
            <a:off x="1726946" y="4111116"/>
            <a:ext cx="8719117" cy="18188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2800" b="1">
                <a:solidFill>
                  <a:srgbClr val="1D4886"/>
                </a:solidFill>
              </a:defRPr>
            </a:pPr>
            <a:r>
              <a:t>GRUPO 1:</a:t>
            </a:r>
          </a:p>
          <a:p>
            <a:pPr>
              <a:defRPr sz="2800"/>
            </a:pPr>
            <a:r>
              <a:t>Organizaciones sociales, empresas instaladoras, productoras y operadoras del sistema, asociaciones, universidad, centros tecnológicos, …</a:t>
            </a:r>
          </a:p>
        </p:txBody>
      </p:sp>
      <p:sp>
        <p:nvSpPr>
          <p:cNvPr id="236" name="GRUPO 2:…"/>
          <p:cNvSpPr txBox="1"/>
          <p:nvPr/>
        </p:nvSpPr>
        <p:spPr>
          <a:xfrm>
            <a:off x="1853946" y="8845965"/>
            <a:ext cx="8719117" cy="9552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2800" b="1">
                <a:solidFill>
                  <a:srgbClr val="1D4886"/>
                </a:solidFill>
              </a:defRPr>
            </a:pPr>
            <a:r>
              <a:t>GRUPO 2:</a:t>
            </a:r>
          </a:p>
          <a:p>
            <a:pPr>
              <a:defRPr sz="2800"/>
            </a:pPr>
            <a:r>
              <a:t>Proceso de participación ciudadana</a:t>
            </a:r>
          </a:p>
        </p:txBody>
      </p:sp>
      <p:pic>
        <p:nvPicPr>
          <p:cNvPr id="237" name="Imagen" descr="Image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69744" y="8360819"/>
            <a:ext cx="2225064" cy="1925536"/>
          </a:xfrm>
          <a:prstGeom prst="rect">
            <a:avLst/>
          </a:prstGeom>
          <a:ln w="12700">
            <a:miter lim="400000"/>
          </a:ln>
        </p:spPr>
      </p:pic>
      <p:sp>
        <p:nvSpPr>
          <p:cNvPr id="238" name="EXPLORAR- PARTE I.II. HACIA LA TRANSICIÓN EN LA ISLA DE GRAN CANARIA"/>
          <p:cNvSpPr txBox="1"/>
          <p:nvPr/>
        </p:nvSpPr>
        <p:spPr>
          <a:xfrm>
            <a:off x="8677418" y="732131"/>
            <a:ext cx="12330685" cy="55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r">
              <a:lnSpc>
                <a:spcPct val="80000"/>
              </a:lnSpc>
              <a:defRPr sz="3000" i="1" spc="-59">
                <a:solidFill>
                  <a:srgbClr val="D5D5D5"/>
                </a:solidFill>
                <a:latin typeface="Lato Bold"/>
                <a:ea typeface="Lato Bold"/>
                <a:cs typeface="Lato Bold"/>
                <a:sym typeface="Lato Bold"/>
              </a:defRPr>
            </a:lvl1pPr>
          </a:lstStyle>
          <a:p>
            <a:r>
              <a:t>EXPLORAR- PARTE I.II. HACIA LA TRANSICIÓN EN LA ISLA DE GRAN CANARIA</a:t>
            </a:r>
          </a:p>
        </p:txBody>
      </p:sp>
      <p:pic>
        <p:nvPicPr>
          <p:cNvPr id="239" name="Imagen" descr="Image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13831" y="2929820"/>
            <a:ext cx="23822750" cy="852452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23923430" y="-14868"/>
            <a:ext cx="450089" cy="53340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5</a:t>
            </a:fld>
            <a:endParaRPr/>
          </a:p>
        </p:txBody>
      </p:sp>
      <p:pic>
        <p:nvPicPr>
          <p:cNvPr id="244" name="Imagen" descr="Image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176" y="8679143"/>
            <a:ext cx="1489382" cy="1288889"/>
          </a:xfrm>
          <a:prstGeom prst="rect">
            <a:avLst/>
          </a:prstGeom>
          <a:ln w="12700">
            <a:miter lim="400000"/>
          </a:ln>
        </p:spPr>
      </p:pic>
      <p:sp>
        <p:nvSpPr>
          <p:cNvPr id="245" name="G1"/>
          <p:cNvSpPr txBox="1"/>
          <p:nvPr/>
        </p:nvSpPr>
        <p:spPr>
          <a:xfrm>
            <a:off x="1095898" y="4758995"/>
            <a:ext cx="691938" cy="5230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800" b="1">
                <a:solidFill>
                  <a:srgbClr val="1D4886"/>
                </a:solidFill>
              </a:defRPr>
            </a:lvl1pPr>
          </a:lstStyle>
          <a:p>
            <a:r>
              <a:t>G1</a:t>
            </a:r>
          </a:p>
        </p:txBody>
      </p:sp>
      <p:sp>
        <p:nvSpPr>
          <p:cNvPr id="246" name="EXPLORAR- PARTE I.II. HACIA LA TRANSICIÓN EN LA ISLA DE GRAN CANARIA"/>
          <p:cNvSpPr txBox="1"/>
          <p:nvPr/>
        </p:nvSpPr>
        <p:spPr>
          <a:xfrm>
            <a:off x="8677418" y="732131"/>
            <a:ext cx="12330685" cy="55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r">
              <a:lnSpc>
                <a:spcPct val="80000"/>
              </a:lnSpc>
              <a:defRPr sz="3000" i="1" spc="-59">
                <a:solidFill>
                  <a:srgbClr val="D5D5D5"/>
                </a:solidFill>
                <a:latin typeface="Lato Bold"/>
                <a:ea typeface="Lato Bold"/>
                <a:cs typeface="Lato Bold"/>
                <a:sym typeface="Lato Bold"/>
              </a:defRPr>
            </a:lvl1pPr>
          </a:lstStyle>
          <a:p>
            <a:r>
              <a:t>EXPLORAR- PARTE I.II. HACIA LA TRANSICIÓN EN LA ISLA DE GRAN CANARIA</a:t>
            </a:r>
          </a:p>
        </p:txBody>
      </p:sp>
      <p:pic>
        <p:nvPicPr>
          <p:cNvPr id="247" name="Imagen" descr="Image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581800" y="2929820"/>
            <a:ext cx="23822750" cy="852452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dissolve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23923430" y="2065"/>
            <a:ext cx="450089" cy="53340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6</a:t>
            </a:fld>
            <a:endParaRPr/>
          </a:p>
        </p:txBody>
      </p:sp>
      <p:pic>
        <p:nvPicPr>
          <p:cNvPr id="265" name="Imagen" descr="Image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4193" y="3505909"/>
            <a:ext cx="4803306" cy="3660306"/>
          </a:xfrm>
          <a:prstGeom prst="rect">
            <a:avLst/>
          </a:prstGeom>
          <a:ln w="12700">
            <a:miter lim="400000"/>
          </a:ln>
        </p:spPr>
      </p:pic>
      <p:pic>
        <p:nvPicPr>
          <p:cNvPr id="266" name="Imagen" descr="Image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16574" y="3505909"/>
            <a:ext cx="6708306" cy="3660306"/>
          </a:xfrm>
          <a:prstGeom prst="rect">
            <a:avLst/>
          </a:prstGeom>
          <a:ln w="12700">
            <a:miter lim="400000"/>
          </a:ln>
        </p:spPr>
      </p:pic>
      <p:pic>
        <p:nvPicPr>
          <p:cNvPr id="267" name="Imagen" descr="Image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91884" y="8718781"/>
            <a:ext cx="3660306" cy="3733801"/>
          </a:xfrm>
          <a:prstGeom prst="rect">
            <a:avLst/>
          </a:prstGeom>
          <a:ln w="12700">
            <a:miter lim="400000"/>
          </a:ln>
        </p:spPr>
      </p:pic>
      <p:sp>
        <p:nvSpPr>
          <p:cNvPr id="268" name="EXPLORAR- PARTE I.II. HACIA LA TRANSICIÓN EN LA ISLA DE GRAN CANARIA"/>
          <p:cNvSpPr txBox="1"/>
          <p:nvPr/>
        </p:nvSpPr>
        <p:spPr>
          <a:xfrm>
            <a:off x="8677418" y="732131"/>
            <a:ext cx="12330685" cy="55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r">
              <a:lnSpc>
                <a:spcPct val="80000"/>
              </a:lnSpc>
              <a:defRPr sz="3000" i="1" spc="-59">
                <a:solidFill>
                  <a:srgbClr val="D5D5D5"/>
                </a:solidFill>
                <a:latin typeface="Lato Bold"/>
                <a:ea typeface="Lato Bold"/>
                <a:cs typeface="Lato Bold"/>
                <a:sym typeface="Lato Bold"/>
              </a:defRPr>
            </a:lvl1pPr>
          </a:lstStyle>
          <a:p>
            <a:r>
              <a:t>EXPLORAR- PARTE I.II. HACIA LA TRANSICIÓN EN LA ISLA DE GRAN CANARIA</a:t>
            </a:r>
          </a:p>
        </p:txBody>
      </p:sp>
      <p:pic>
        <p:nvPicPr>
          <p:cNvPr id="269" name="Imagen" descr="Imagen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96030" y="2557178"/>
            <a:ext cx="5652013" cy="555776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2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8" fill="hold" grpId="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5" grpId="3" animBg="1" advAuto="0"/>
      <p:bldP spid="266" grpId="2" animBg="1" advAuto="0"/>
      <p:bldP spid="267" grpId="1" animBg="1" advAuto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23927662" y="1190"/>
            <a:ext cx="450089" cy="53340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7</a:t>
            </a:fld>
            <a:endParaRPr/>
          </a:p>
        </p:txBody>
      </p:sp>
      <p:sp>
        <p:nvSpPr>
          <p:cNvPr id="274" name="Preservar el entorno natural y cultural de Gran Canaria"/>
          <p:cNvSpPr txBox="1"/>
          <p:nvPr/>
        </p:nvSpPr>
        <p:spPr>
          <a:xfrm>
            <a:off x="2668310" y="5343309"/>
            <a:ext cx="4589606" cy="1473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 defTabSz="825500">
              <a:defRPr sz="3000">
                <a:solidFill>
                  <a:srgbClr val="000000"/>
                </a:solidFill>
                <a:latin typeface="Lato Bold"/>
                <a:ea typeface="Lato Bold"/>
                <a:cs typeface="Lato Bold"/>
                <a:sym typeface="Lato Bold"/>
              </a:defRPr>
            </a:pPr>
            <a:r>
              <a:rPr>
                <a:latin typeface="+mn-lt"/>
                <a:ea typeface="+mn-ea"/>
                <a:cs typeface="+mn-cs"/>
                <a:sym typeface="Lato Black"/>
              </a:rPr>
              <a:t>Preservar el entorno natural y cultural</a:t>
            </a:r>
            <a:r>
              <a:rPr>
                <a:latin typeface="Lato Regular"/>
                <a:ea typeface="Lato Regular"/>
                <a:cs typeface="Lato Regular"/>
                <a:sym typeface="Lato Regular"/>
              </a:rPr>
              <a:t> de Gran Canaria</a:t>
            </a:r>
          </a:p>
        </p:txBody>
      </p:sp>
      <p:sp>
        <p:nvSpPr>
          <p:cNvPr id="275" name="Compromiso social y político hacia un modelo energético basado en renovables"/>
          <p:cNvSpPr txBox="1"/>
          <p:nvPr/>
        </p:nvSpPr>
        <p:spPr>
          <a:xfrm>
            <a:off x="9476564" y="5316316"/>
            <a:ext cx="4808799" cy="1930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 defTabSz="825500">
              <a:defRPr sz="3000">
                <a:solidFill>
                  <a:srgbClr val="000000"/>
                </a:solidFill>
                <a:latin typeface="Lato Bold"/>
                <a:ea typeface="Lato Bold"/>
                <a:cs typeface="Lato Bold"/>
                <a:sym typeface="Lato Bold"/>
              </a:defRPr>
            </a:pPr>
            <a:r>
              <a:rPr>
                <a:latin typeface="+mn-lt"/>
                <a:ea typeface="+mn-ea"/>
                <a:cs typeface="+mn-cs"/>
                <a:sym typeface="Lato Black"/>
              </a:rPr>
              <a:t>Compromiso social y político</a:t>
            </a:r>
            <a:r>
              <a:t> </a:t>
            </a:r>
            <a:r>
              <a:rPr>
                <a:latin typeface="Lato Regular"/>
                <a:ea typeface="Lato Regular"/>
                <a:cs typeface="Lato Regular"/>
                <a:sym typeface="Lato Regular"/>
              </a:rPr>
              <a:t>hacia un modelo energético basado en</a:t>
            </a:r>
            <a:r>
              <a:t> </a:t>
            </a:r>
            <a:r>
              <a:rPr>
                <a:latin typeface="+mn-lt"/>
                <a:ea typeface="+mn-ea"/>
                <a:cs typeface="+mn-cs"/>
                <a:sym typeface="Lato Black"/>
              </a:rPr>
              <a:t>renovables</a:t>
            </a:r>
          </a:p>
        </p:txBody>
      </p:sp>
      <p:sp>
        <p:nvSpPr>
          <p:cNvPr id="276" name="Garantizar la soberanía energética y mejorar la salud de la población"/>
          <p:cNvSpPr txBox="1"/>
          <p:nvPr/>
        </p:nvSpPr>
        <p:spPr>
          <a:xfrm>
            <a:off x="16599734" y="5343309"/>
            <a:ext cx="4398159" cy="1473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 defTabSz="825500">
              <a:defRPr sz="3000">
                <a:solidFill>
                  <a:srgbClr val="000000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>
                <a:latin typeface="+mn-lt"/>
                <a:ea typeface="+mn-ea"/>
                <a:cs typeface="+mn-cs"/>
                <a:sym typeface="Lato Black"/>
              </a:rPr>
              <a:t>Garantizar</a:t>
            </a:r>
            <a:r>
              <a:t> la </a:t>
            </a:r>
            <a:r>
              <a:rPr>
                <a:latin typeface="+mn-lt"/>
                <a:ea typeface="+mn-ea"/>
                <a:cs typeface="+mn-cs"/>
                <a:sym typeface="Lato Black"/>
              </a:rPr>
              <a:t>soberanía energética</a:t>
            </a:r>
            <a:r>
              <a:t> y mejorar la </a:t>
            </a:r>
            <a:r>
              <a:rPr>
                <a:latin typeface="+mn-lt"/>
                <a:ea typeface="+mn-ea"/>
                <a:cs typeface="+mn-cs"/>
                <a:sym typeface="Lato Black"/>
              </a:rPr>
              <a:t>salud</a:t>
            </a:r>
            <a:r>
              <a:t> de la población</a:t>
            </a:r>
          </a:p>
        </p:txBody>
      </p:sp>
      <p:sp>
        <p:nvSpPr>
          <p:cNvPr id="277" name="Gran Canaria como un laboratorio innovador para el desarrollo de tecnologías renovables"/>
          <p:cNvSpPr txBox="1"/>
          <p:nvPr/>
        </p:nvSpPr>
        <p:spPr>
          <a:xfrm>
            <a:off x="2414138" y="10771974"/>
            <a:ext cx="5097950" cy="1930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 defTabSz="825500">
              <a:defRPr sz="3000">
                <a:solidFill>
                  <a:srgbClr val="000000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>
                <a:latin typeface="+mn-lt"/>
                <a:ea typeface="+mn-ea"/>
                <a:cs typeface="+mn-cs"/>
                <a:sym typeface="Lato Black"/>
              </a:rPr>
              <a:t>Gran Canaria</a:t>
            </a:r>
            <a:r>
              <a:t> como un </a:t>
            </a:r>
            <a:r>
              <a:rPr>
                <a:latin typeface="+mn-lt"/>
                <a:ea typeface="+mn-ea"/>
                <a:cs typeface="+mn-cs"/>
                <a:sym typeface="Lato Black"/>
              </a:rPr>
              <a:t>laboratorio innovador</a:t>
            </a:r>
            <a:r>
              <a:t> para el desarrollo de tecnologías renovables</a:t>
            </a:r>
          </a:p>
        </p:txBody>
      </p:sp>
      <p:sp>
        <p:nvSpPr>
          <p:cNvPr id="278" name="Mejorar la resiliencia climática y promover la economía baja en carbono"/>
          <p:cNvSpPr txBox="1"/>
          <p:nvPr/>
        </p:nvSpPr>
        <p:spPr>
          <a:xfrm>
            <a:off x="9586160" y="10771974"/>
            <a:ext cx="4589606" cy="1473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 defTabSz="825500">
              <a:defRPr sz="3000">
                <a:solidFill>
                  <a:srgbClr val="000000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>
                <a:latin typeface="+mn-lt"/>
                <a:ea typeface="+mn-ea"/>
                <a:cs typeface="+mn-cs"/>
                <a:sym typeface="Lato Black"/>
              </a:rPr>
              <a:t>Mejorar la resiliencia climática</a:t>
            </a:r>
            <a:r>
              <a:t> y promover la economía baja en carbono</a:t>
            </a:r>
          </a:p>
        </p:txBody>
      </p:sp>
      <p:sp>
        <p:nvSpPr>
          <p:cNvPr id="279" name="Presenta el Diagnóstico Energético previo (2022) como base para la Agenda de Transición Energética"/>
          <p:cNvSpPr txBox="1"/>
          <p:nvPr/>
        </p:nvSpPr>
        <p:spPr>
          <a:xfrm>
            <a:off x="16504011" y="10771974"/>
            <a:ext cx="4589605" cy="1930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 defTabSz="825500">
              <a:defRPr sz="3000">
                <a:solidFill>
                  <a:srgbClr val="000000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t>Presenta el </a:t>
            </a:r>
            <a:r>
              <a:rPr i="1">
                <a:latin typeface="+mn-lt"/>
                <a:ea typeface="+mn-ea"/>
                <a:cs typeface="+mn-cs"/>
                <a:sym typeface="Lato Black"/>
              </a:rPr>
              <a:t>Diagnóstico Energético previo</a:t>
            </a:r>
            <a:r>
              <a:t> (2022) como base para la </a:t>
            </a:r>
            <a:r>
              <a:rPr i="1">
                <a:latin typeface="+mn-lt"/>
                <a:ea typeface="+mn-ea"/>
                <a:cs typeface="+mn-cs"/>
                <a:sym typeface="Lato Black"/>
              </a:rPr>
              <a:t>Agenda de Transición Energética</a:t>
            </a:r>
          </a:p>
        </p:txBody>
      </p:sp>
      <p:pic>
        <p:nvPicPr>
          <p:cNvPr id="280" name="Imagen" descr="Image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6112" y="2152740"/>
            <a:ext cx="2794001" cy="2794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81" name="Imagen" descr="Image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83963" y="2152740"/>
            <a:ext cx="2794001" cy="2794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82" name="Imagen" descr="Image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401813" y="2152740"/>
            <a:ext cx="2794001" cy="2794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83" name="Imagen" descr="Imagen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66112" y="7675644"/>
            <a:ext cx="2794001" cy="2794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84" name="Imagen" descr="Imagen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483963" y="7675644"/>
            <a:ext cx="2794001" cy="2794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85" name="Imagen" descr="Imagen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401813" y="7675644"/>
            <a:ext cx="2794001" cy="2794001"/>
          </a:xfrm>
          <a:prstGeom prst="rect">
            <a:avLst/>
          </a:prstGeom>
          <a:ln w="12700">
            <a:miter lim="400000"/>
          </a:ln>
        </p:spPr>
      </p:pic>
      <p:sp>
        <p:nvSpPr>
          <p:cNvPr id="286" name="EXPLORAR- PARTE I.II. HACIA LA TRANSICIÓN EN LA ISLA DE GRAN CANARIA"/>
          <p:cNvSpPr txBox="1"/>
          <p:nvPr/>
        </p:nvSpPr>
        <p:spPr>
          <a:xfrm>
            <a:off x="8677418" y="732131"/>
            <a:ext cx="12330685" cy="55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r">
              <a:lnSpc>
                <a:spcPct val="80000"/>
              </a:lnSpc>
              <a:defRPr sz="3000" i="1" spc="-59">
                <a:solidFill>
                  <a:srgbClr val="D5D5D5"/>
                </a:solidFill>
                <a:latin typeface="Lato Bold"/>
                <a:ea typeface="Lato Bold"/>
                <a:cs typeface="Lato Bold"/>
                <a:sym typeface="Lato Bold"/>
              </a:defRPr>
            </a:lvl1pPr>
          </a:lstStyle>
          <a:p>
            <a:r>
              <a:t>EXPLORAR- PARTE I.II. HACIA LA TRANSICIÓN EN LA ISLA DE GRAN CANARIA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8</a:t>
            </a:fld>
            <a:endParaRPr/>
          </a:p>
        </p:txBody>
      </p:sp>
      <p:sp>
        <p:nvSpPr>
          <p:cNvPr id="291" name="EXPLORAR- PARTE I.II. HACIA LA TRANSICIÓN EN LA ISLA DE GRAN CANARIA"/>
          <p:cNvSpPr txBox="1"/>
          <p:nvPr/>
        </p:nvSpPr>
        <p:spPr>
          <a:xfrm>
            <a:off x="8677418" y="732131"/>
            <a:ext cx="12330685" cy="55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r">
              <a:lnSpc>
                <a:spcPct val="80000"/>
              </a:lnSpc>
              <a:defRPr sz="3000" i="1" spc="-59">
                <a:solidFill>
                  <a:srgbClr val="D5D5D5"/>
                </a:solidFill>
                <a:latin typeface="Lato Bold"/>
                <a:ea typeface="Lato Bold"/>
                <a:cs typeface="Lato Bold"/>
                <a:sym typeface="Lato Bold"/>
              </a:defRPr>
            </a:lvl1pPr>
          </a:lstStyle>
          <a:p>
            <a:r>
              <a:t>EXPLORAR- PARTE I.II. HACIA LA TRANSICIÓN EN LA ISLA DE GRAN CANARIA</a:t>
            </a:r>
          </a:p>
        </p:txBody>
      </p:sp>
      <p:sp>
        <p:nvSpPr>
          <p:cNvPr id="292" name="VALORES"/>
          <p:cNvSpPr txBox="1"/>
          <p:nvPr/>
        </p:nvSpPr>
        <p:spPr>
          <a:xfrm>
            <a:off x="7549114" y="5477162"/>
            <a:ext cx="8982965" cy="1866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>
              <a:lnSpc>
                <a:spcPct val="90000"/>
              </a:lnSpc>
              <a:defRPr sz="11600" spc="-232">
                <a:solidFill>
                  <a:srgbClr val="2B4D88"/>
                </a:solidFill>
                <a:latin typeface="+mn-lt"/>
                <a:ea typeface="+mn-ea"/>
                <a:cs typeface="+mn-cs"/>
                <a:sym typeface="Lato Black"/>
              </a:defRPr>
            </a:lvl1pPr>
          </a:lstStyle>
          <a:p>
            <a:r>
              <a:t>VALORES</a:t>
            </a:r>
          </a:p>
        </p:txBody>
      </p:sp>
      <p:sp>
        <p:nvSpPr>
          <p:cNvPr id="293" name="Rectángulo"/>
          <p:cNvSpPr/>
          <p:nvPr/>
        </p:nvSpPr>
        <p:spPr>
          <a:xfrm>
            <a:off x="3140607" y="8527895"/>
            <a:ext cx="17799978" cy="126124"/>
          </a:xfrm>
          <a:prstGeom prst="rect">
            <a:avLst/>
          </a:prstGeom>
          <a:solidFill>
            <a:srgbClr val="D5D5D5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94" name="Rectángulo"/>
          <p:cNvSpPr/>
          <p:nvPr/>
        </p:nvSpPr>
        <p:spPr>
          <a:xfrm>
            <a:off x="4942040" y="8273457"/>
            <a:ext cx="582677" cy="533401"/>
          </a:xfrm>
          <a:prstGeom prst="rect">
            <a:avLst/>
          </a:prstGeom>
          <a:solidFill>
            <a:srgbClr val="ECD347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95" name="Rectángulo"/>
          <p:cNvSpPr/>
          <p:nvPr/>
        </p:nvSpPr>
        <p:spPr>
          <a:xfrm>
            <a:off x="9467812" y="8273457"/>
            <a:ext cx="582676" cy="533401"/>
          </a:xfrm>
          <a:prstGeom prst="rect">
            <a:avLst/>
          </a:prstGeom>
          <a:solidFill>
            <a:srgbClr val="61ADA6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96" name="Rectángulo"/>
          <p:cNvSpPr/>
          <p:nvPr/>
        </p:nvSpPr>
        <p:spPr>
          <a:xfrm>
            <a:off x="13993601" y="8273457"/>
            <a:ext cx="582640" cy="533401"/>
          </a:xfrm>
          <a:prstGeom prst="rect">
            <a:avLst/>
          </a:prstGeom>
          <a:solidFill>
            <a:srgbClr val="E8A03A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97" name="Rectángulo"/>
          <p:cNvSpPr/>
          <p:nvPr/>
        </p:nvSpPr>
        <p:spPr>
          <a:xfrm>
            <a:off x="18519354" y="8273457"/>
            <a:ext cx="582677" cy="533401"/>
          </a:xfrm>
          <a:prstGeom prst="rect">
            <a:avLst/>
          </a:prstGeom>
          <a:solidFill>
            <a:srgbClr val="B5C948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98" name="Enfatiza la innovación en el desarrollo de tecnologías renovables"/>
          <p:cNvSpPr txBox="1"/>
          <p:nvPr/>
        </p:nvSpPr>
        <p:spPr>
          <a:xfrm>
            <a:off x="3142154" y="9044642"/>
            <a:ext cx="4182450" cy="2501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>
              <a:lnSpc>
                <a:spcPct val="80000"/>
              </a:lnSpc>
              <a:defRPr sz="3700" spc="-74">
                <a:latin typeface="+mn-lt"/>
                <a:ea typeface="+mn-ea"/>
                <a:cs typeface="+mn-cs"/>
                <a:sym typeface="Lato Black"/>
              </a:defRPr>
            </a:lvl1pPr>
          </a:lstStyle>
          <a:p>
            <a:r>
              <a:t>Enfatiza la innovación en el desarrollo de tecnologías renovables</a:t>
            </a:r>
          </a:p>
        </p:txBody>
      </p:sp>
      <p:sp>
        <p:nvSpPr>
          <p:cNvPr id="299" name="Destaca la importancia de garantizar la seguridad en el suministro"/>
          <p:cNvSpPr txBox="1"/>
          <p:nvPr/>
        </p:nvSpPr>
        <p:spPr>
          <a:xfrm>
            <a:off x="7667925" y="9044642"/>
            <a:ext cx="4182450" cy="2501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>
              <a:lnSpc>
                <a:spcPct val="80000"/>
              </a:lnSpc>
              <a:defRPr sz="3700" spc="-74">
                <a:latin typeface="+mn-lt"/>
                <a:ea typeface="+mn-ea"/>
                <a:cs typeface="+mn-cs"/>
                <a:sym typeface="Lato Black"/>
              </a:defRPr>
            </a:lvl1pPr>
          </a:lstStyle>
          <a:p>
            <a:r>
              <a:t>Destaca la importancia de garantizar la seguridad en el suministro</a:t>
            </a:r>
          </a:p>
        </p:txBody>
      </p:sp>
      <p:sp>
        <p:nvSpPr>
          <p:cNvPr id="300" name="Subraya la integración paisajística y la sostenibilidad ambiental"/>
          <p:cNvSpPr txBox="1"/>
          <p:nvPr/>
        </p:nvSpPr>
        <p:spPr>
          <a:xfrm>
            <a:off x="12192000" y="9044642"/>
            <a:ext cx="4182449" cy="2501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>
              <a:lnSpc>
                <a:spcPct val="80000"/>
              </a:lnSpc>
              <a:defRPr sz="3700" spc="-74">
                <a:latin typeface="+mn-lt"/>
                <a:ea typeface="+mn-ea"/>
                <a:cs typeface="+mn-cs"/>
                <a:sym typeface="Lato Black"/>
              </a:defRPr>
            </a:lvl1pPr>
          </a:lstStyle>
          <a:p>
            <a:r>
              <a:t>Subraya la integración paisajística y la sostenibilidad ambiental</a:t>
            </a:r>
          </a:p>
        </p:txBody>
      </p:sp>
      <p:sp>
        <p:nvSpPr>
          <p:cNvPr id="301" name="Muestra el compromiso con la participación ciudadana en el proceso"/>
          <p:cNvSpPr txBox="1"/>
          <p:nvPr/>
        </p:nvSpPr>
        <p:spPr>
          <a:xfrm>
            <a:off x="16719469" y="9044642"/>
            <a:ext cx="4182449" cy="2501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>
              <a:lnSpc>
                <a:spcPct val="80000"/>
              </a:lnSpc>
              <a:defRPr sz="3700" spc="-74">
                <a:latin typeface="+mn-lt"/>
                <a:ea typeface="+mn-ea"/>
                <a:cs typeface="+mn-cs"/>
                <a:sym typeface="Lato Black"/>
              </a:defRPr>
            </a:lvl1pPr>
          </a:lstStyle>
          <a:p>
            <a:r>
              <a:t>Muestra el compromiso con la participación ciudadana en el proceso</a:t>
            </a:r>
          </a:p>
        </p:txBody>
      </p:sp>
      <p:sp>
        <p:nvSpPr>
          <p:cNvPr id="302" name="Rectángulo"/>
          <p:cNvSpPr/>
          <p:nvPr/>
        </p:nvSpPr>
        <p:spPr>
          <a:xfrm>
            <a:off x="3159167" y="11703178"/>
            <a:ext cx="4185544" cy="533401"/>
          </a:xfrm>
          <a:prstGeom prst="rect">
            <a:avLst/>
          </a:prstGeom>
          <a:solidFill>
            <a:srgbClr val="ECD347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03" name="Rectángulo"/>
          <p:cNvSpPr/>
          <p:nvPr/>
        </p:nvSpPr>
        <p:spPr>
          <a:xfrm>
            <a:off x="7684939" y="11703178"/>
            <a:ext cx="4185544" cy="533401"/>
          </a:xfrm>
          <a:prstGeom prst="rect">
            <a:avLst/>
          </a:prstGeom>
          <a:solidFill>
            <a:srgbClr val="61ADA6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04" name="Rectángulo"/>
          <p:cNvSpPr/>
          <p:nvPr/>
        </p:nvSpPr>
        <p:spPr>
          <a:xfrm>
            <a:off x="12210710" y="11703178"/>
            <a:ext cx="4185544" cy="533401"/>
          </a:xfrm>
          <a:prstGeom prst="rect">
            <a:avLst/>
          </a:prstGeom>
          <a:solidFill>
            <a:srgbClr val="E8A03A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05" name="Rectángulo"/>
          <p:cNvSpPr/>
          <p:nvPr/>
        </p:nvSpPr>
        <p:spPr>
          <a:xfrm>
            <a:off x="16736482" y="11703178"/>
            <a:ext cx="4185543" cy="533401"/>
          </a:xfrm>
          <a:prstGeom prst="rect">
            <a:avLst/>
          </a:prstGeom>
          <a:solidFill>
            <a:srgbClr val="B5C948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pic>
        <p:nvPicPr>
          <p:cNvPr id="306" name="Imagen" descr="Image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47020" y="2126172"/>
            <a:ext cx="3289960" cy="32351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07" name="Imagen" descr="Image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48761" y="7668796"/>
            <a:ext cx="820779" cy="924114"/>
          </a:xfrm>
          <a:prstGeom prst="rect">
            <a:avLst/>
          </a:prstGeom>
          <a:ln w="12700">
            <a:miter lim="400000"/>
          </a:ln>
        </p:spPr>
      </p:pic>
      <p:pic>
        <p:nvPicPr>
          <p:cNvPr id="308" name="Imagen" descr="Image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400286" y="7668796"/>
            <a:ext cx="820779" cy="924114"/>
          </a:xfrm>
          <a:prstGeom prst="rect">
            <a:avLst/>
          </a:prstGeom>
          <a:ln w="12700">
            <a:miter lim="400000"/>
          </a:ln>
        </p:spPr>
      </p:pic>
      <p:pic>
        <p:nvPicPr>
          <p:cNvPr id="309" name="Imagen" descr="Imagen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09328" y="7668796"/>
            <a:ext cx="820780" cy="924114"/>
          </a:xfrm>
          <a:prstGeom prst="rect">
            <a:avLst/>
          </a:prstGeom>
          <a:ln w="12700">
            <a:miter lim="400000"/>
          </a:ln>
        </p:spPr>
      </p:pic>
      <p:pic>
        <p:nvPicPr>
          <p:cNvPr id="310" name="Imagen" descr="Imagen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874532" y="7668796"/>
            <a:ext cx="820780" cy="92411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9</a:t>
            </a:fld>
            <a:endParaRPr/>
          </a:p>
        </p:txBody>
      </p:sp>
      <p:sp>
        <p:nvSpPr>
          <p:cNvPr id="315" name="EXPLORAR- PARTE I.II. HACIA LA TRANSICIÓN EN LA ISLA DE GRAN CANARIA"/>
          <p:cNvSpPr txBox="1"/>
          <p:nvPr/>
        </p:nvSpPr>
        <p:spPr>
          <a:xfrm>
            <a:off x="8677418" y="732131"/>
            <a:ext cx="12330685" cy="55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r">
              <a:lnSpc>
                <a:spcPct val="80000"/>
              </a:lnSpc>
              <a:defRPr sz="3000" i="1" spc="-59">
                <a:solidFill>
                  <a:srgbClr val="D5D5D5"/>
                </a:solidFill>
                <a:latin typeface="Lato Bold"/>
                <a:ea typeface="Lato Bold"/>
                <a:cs typeface="Lato Bold"/>
                <a:sym typeface="Lato Bold"/>
              </a:defRPr>
            </a:lvl1pPr>
          </a:lstStyle>
          <a:p>
            <a:r>
              <a:t>EXPLORAR- PARTE I.II. HACIA LA TRANSICIÓN EN LA ISLA DE GRAN CANARIA</a:t>
            </a:r>
          </a:p>
        </p:txBody>
      </p:sp>
      <p:sp>
        <p:nvSpPr>
          <p:cNvPr id="316" name="Caminos hacia la transición"/>
          <p:cNvSpPr txBox="1"/>
          <p:nvPr/>
        </p:nvSpPr>
        <p:spPr>
          <a:xfrm>
            <a:off x="1807941" y="1948543"/>
            <a:ext cx="20768102" cy="1473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>
              <a:lnSpc>
                <a:spcPct val="90000"/>
              </a:lnSpc>
              <a:defRPr sz="9000" spc="-180">
                <a:solidFill>
                  <a:srgbClr val="1C4886"/>
                </a:solidFill>
                <a:latin typeface="+mn-lt"/>
                <a:ea typeface="+mn-ea"/>
                <a:cs typeface="+mn-cs"/>
                <a:sym typeface="Lato Black"/>
              </a:defRPr>
            </a:lvl1pPr>
          </a:lstStyle>
          <a:p>
            <a:r>
              <a:t>Caminos hacia la transición</a:t>
            </a:r>
          </a:p>
        </p:txBody>
      </p:sp>
      <p:pic>
        <p:nvPicPr>
          <p:cNvPr id="317" name="Imagen" descr="Image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010" y="4079354"/>
            <a:ext cx="22721980" cy="79764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21_BasicWhite">
  <a:themeElements>
    <a:clrScheme name="21_BasicWhite">
      <a:dk1>
        <a:srgbClr val="5E5E5E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Lato Black"/>
        <a:ea typeface="Lato Black"/>
        <a:cs typeface="Lato Black"/>
      </a:majorFont>
      <a:minorFont>
        <a:latin typeface="Lato Black"/>
        <a:ea typeface="Lato Black"/>
        <a:cs typeface="Lato Black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Lato Black"/>
        <a:ea typeface="Lato Black"/>
        <a:cs typeface="Lato Black"/>
      </a:majorFont>
      <a:minorFont>
        <a:latin typeface="Lato Black"/>
        <a:ea typeface="Lato Black"/>
        <a:cs typeface="Lato Black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887</TotalTime>
  <Words>1860</Words>
  <Application>Microsoft Macintosh PowerPoint</Application>
  <PresentationFormat>Personalizado</PresentationFormat>
  <Paragraphs>436</Paragraphs>
  <Slides>26</Slides>
  <Notes>6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26</vt:i4>
      </vt:variant>
    </vt:vector>
  </HeadingPairs>
  <TitlesOfParts>
    <vt:vector size="32" baseType="lpstr">
      <vt:lpstr>Arial</vt:lpstr>
      <vt:lpstr>Helvetica Neue</vt:lpstr>
      <vt:lpstr>Lato Black</vt:lpstr>
      <vt:lpstr>Lato Bold</vt:lpstr>
      <vt:lpstr>Lato Regular</vt:lpstr>
      <vt:lpstr>21_BasicWhite</vt:lpstr>
      <vt:lpstr>Agenda de transición energética para el Cabildo de Gran Canaria</vt:lpstr>
      <vt:lpstr>Antonio Morales Presidente del  Cabildo de Gran Canaria</vt:lpstr>
      <vt:lpstr>POTENCIAL RENOVABLE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Escenarios para la cobertura de demanda: horizonte 2030 y 2040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Agenda de transición energética para el Cabildo de Gran Canaria</dc:title>
  <cp:lastModifiedBy>Raúl García Brink</cp:lastModifiedBy>
  <cp:revision>6</cp:revision>
  <dcterms:modified xsi:type="dcterms:W3CDTF">2024-05-18T23:53:28Z</dcterms:modified>
</cp:coreProperties>
</file>